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3" r:id="rId2"/>
  </p:sldMasterIdLst>
  <p:notesMasterIdLst>
    <p:notesMasterId r:id="rId86"/>
  </p:notesMasterIdLst>
  <p:sldIdLst>
    <p:sldId id="258" r:id="rId3"/>
    <p:sldId id="311" r:id="rId4"/>
    <p:sldId id="648" r:id="rId5"/>
    <p:sldId id="650" r:id="rId6"/>
    <p:sldId id="651" r:id="rId7"/>
    <p:sldId id="652" r:id="rId8"/>
    <p:sldId id="653" r:id="rId9"/>
    <p:sldId id="654" r:id="rId10"/>
    <p:sldId id="655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3" r:id="rId27"/>
    <p:sldId id="602" r:id="rId28"/>
    <p:sldId id="603" r:id="rId29"/>
    <p:sldId id="604" r:id="rId30"/>
    <p:sldId id="605" r:id="rId31"/>
    <p:sldId id="344" r:id="rId32"/>
    <p:sldId id="345" r:id="rId33"/>
    <p:sldId id="638" r:id="rId34"/>
    <p:sldId id="632" r:id="rId35"/>
    <p:sldId id="259" r:id="rId36"/>
    <p:sldId id="260" r:id="rId37"/>
    <p:sldId id="633" r:id="rId38"/>
    <p:sldId id="261" r:id="rId39"/>
    <p:sldId id="262" r:id="rId40"/>
    <p:sldId id="628" r:id="rId41"/>
    <p:sldId id="631" r:id="rId42"/>
    <p:sldId id="629" r:id="rId43"/>
    <p:sldId id="634" r:id="rId44"/>
    <p:sldId id="263" r:id="rId45"/>
    <p:sldId id="635" r:id="rId46"/>
    <p:sldId id="264" r:id="rId47"/>
    <p:sldId id="265" r:id="rId48"/>
    <p:sldId id="266" r:id="rId49"/>
    <p:sldId id="636" r:id="rId50"/>
    <p:sldId id="637" r:id="rId51"/>
    <p:sldId id="593" r:id="rId52"/>
    <p:sldId id="267" r:id="rId53"/>
    <p:sldId id="268" r:id="rId54"/>
    <p:sldId id="639" r:id="rId55"/>
    <p:sldId id="291" r:id="rId56"/>
    <p:sldId id="292" r:id="rId57"/>
    <p:sldId id="293" r:id="rId58"/>
    <p:sldId id="289" r:id="rId59"/>
    <p:sldId id="290" r:id="rId60"/>
    <p:sldId id="312" r:id="rId61"/>
    <p:sldId id="269" r:id="rId62"/>
    <p:sldId id="294" r:id="rId63"/>
    <p:sldId id="295" r:id="rId64"/>
    <p:sldId id="272" r:id="rId65"/>
    <p:sldId id="273" r:id="rId66"/>
    <p:sldId id="283" r:id="rId67"/>
    <p:sldId id="296" r:id="rId68"/>
    <p:sldId id="285" r:id="rId69"/>
    <p:sldId id="257" r:id="rId70"/>
    <p:sldId id="313" r:id="rId71"/>
    <p:sldId id="317" r:id="rId72"/>
    <p:sldId id="314" r:id="rId73"/>
    <p:sldId id="315" r:id="rId74"/>
    <p:sldId id="318" r:id="rId75"/>
    <p:sldId id="319" r:id="rId76"/>
    <p:sldId id="270" r:id="rId77"/>
    <p:sldId id="320" r:id="rId78"/>
    <p:sldId id="316" r:id="rId79"/>
    <p:sldId id="274" r:id="rId80"/>
    <p:sldId id="321" r:id="rId81"/>
    <p:sldId id="322" r:id="rId82"/>
    <p:sldId id="307" r:id="rId83"/>
    <p:sldId id="308" r:id="rId84"/>
    <p:sldId id="309" r:id="rId85"/>
  </p:sldIdLst>
  <p:sldSz cx="9144000" cy="5148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880">
          <p15:clr>
            <a:srgbClr val="A4A3A4"/>
          </p15:clr>
        </p15:guide>
        <p15:guide id="3" orient="horz" pos="419" userDrawn="1">
          <p15:clr>
            <a:srgbClr val="A4A3A4"/>
          </p15:clr>
        </p15:guide>
        <p15:guide id="4" orient="horz" pos="2869" userDrawn="1">
          <p15:clr>
            <a:srgbClr val="A4A3A4"/>
          </p15:clr>
        </p15:guide>
        <p15:guide id="5" pos="657" userDrawn="1">
          <p15:clr>
            <a:srgbClr val="A4A3A4"/>
          </p15:clr>
        </p15:guide>
        <p15:guide id="6" orient="horz" pos="8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145B"/>
    <a:srgbClr val="797979"/>
    <a:srgbClr val="91A3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26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370" y="67"/>
      </p:cViewPr>
      <p:guideLst>
        <p:guide pos="2880"/>
        <p:guide orient="horz" pos="419"/>
        <p:guide orient="horz" pos="2869"/>
        <p:guide pos="657"/>
        <p:guide orient="horz" pos="8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3A3B6B-DA47-6145-A916-4C71632D9FE2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4175" y="685800"/>
            <a:ext cx="6089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AFCE-C102-6747-9B79-E03F9BCB8C76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6284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7795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018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00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335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395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0408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285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202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95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0057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8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234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870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56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7255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Temos também</a:t>
            </a:r>
            <a:r>
              <a:rPr lang="pt-BR" baseline="0" dirty="0"/>
              <a:t> a plataforma </a:t>
            </a:r>
            <a:r>
              <a:rPr lang="pt-BR" baseline="0" dirty="0" err="1"/>
              <a:t>JavaFX</a:t>
            </a:r>
            <a:r>
              <a:rPr lang="pt-BR" baseline="0" dirty="0"/>
              <a:t>, que permite o desenvolvimento para dispositivos que exigem uma interface mais rica e amigável, como: videogames, celulares, TVs e etc.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041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1787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31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9921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50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135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3166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3731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631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218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870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99341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32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494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4127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6563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1771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249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529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57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148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712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162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4175" y="685800"/>
            <a:ext cx="608965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C55BD2-FBEE-2B43-BCA3-95F743A4C72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686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842963"/>
            <a:ext cx="6858000" cy="1792287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3513"/>
            <a:ext cx="6858000" cy="124301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0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1771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62450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6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3569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60377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9299"/>
            <a:ext cx="7772400" cy="110354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7349"/>
            <a:ext cx="6400800" cy="131566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7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17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8236"/>
            <a:ext cx="7772400" cy="1022502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2055"/>
            <a:ext cx="7772400" cy="112618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325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2139"/>
            <a:ext cx="4038600" cy="2550297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861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2401"/>
            <a:ext cx="4040188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2667"/>
            <a:ext cx="4040188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2401"/>
            <a:ext cx="4041775" cy="48026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2667"/>
            <a:ext cx="4041775" cy="296621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709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66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919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8798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978"/>
            <a:ext cx="3008313" cy="872345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977"/>
            <a:ext cx="5111750" cy="4393900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7323"/>
            <a:ext cx="3008313" cy="35215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6672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3784"/>
            <a:ext cx="5486400" cy="425447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007"/>
            <a:ext cx="5486400" cy="30889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9232"/>
            <a:ext cx="5486400" cy="6042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7234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169"/>
            <a:ext cx="8229600" cy="85804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01262"/>
            <a:ext cx="8229600" cy="3397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710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925"/>
            <a:ext cx="2057400" cy="329751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925"/>
            <a:ext cx="6019800" cy="32975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34DE395E-34A2-AA4D-9868-153B79C4F40E}" type="datetimeFigureOut">
              <a:rPr lang="en-US" smtClean="0"/>
              <a:t>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71679"/>
            <a:ext cx="2895600" cy="27409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71679"/>
            <a:ext cx="2133600" cy="274097"/>
          </a:xfrm>
          <a:prstGeom prst="rect">
            <a:avLst/>
          </a:prstGeom>
        </p:spPr>
        <p:txBody>
          <a:bodyPr/>
          <a:lstStyle/>
          <a:p>
            <a:fld id="{4AB888C7-909F-294F-8D58-CCD5DCAC4E9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571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+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241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4153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4875"/>
            <a:ext cx="7886700" cy="1127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24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70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900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30238" y="1262063"/>
            <a:ext cx="3868737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30238" y="1881188"/>
            <a:ext cx="3868737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262063"/>
            <a:ext cx="3887788" cy="6191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1881188"/>
            <a:ext cx="3887788" cy="27654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285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69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385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76130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173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9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0238" y="1544638"/>
            <a:ext cx="2949575" cy="2860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286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54E15087-A604-42CF-8CB3-D726372FFE09}" type="datetimeFigureOut">
              <a:rPr lang="pt-BR" smtClean="0"/>
              <a:t>26/01/2021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028950" y="4772025"/>
            <a:ext cx="3086100" cy="273050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457950" y="4772025"/>
            <a:ext cx="2057400" cy="273050"/>
          </a:xfrm>
          <a:prstGeom prst="rect">
            <a:avLst/>
          </a:prstGeom>
        </p:spPr>
        <p:txBody>
          <a:bodyPr/>
          <a:lstStyle/>
          <a:p>
            <a:fld id="{6796FE9B-413C-4A0E-A961-E9F91E39F21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2057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sv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10">
            <a:extLst>
              <a:ext uri="{FF2B5EF4-FFF2-40B4-BE49-F238E27FC236}">
                <a16:creationId xmlns:a16="http://schemas.microsoft.com/office/drawing/2014/main" id="{C94370E9-C9A6-49C3-9E61-B394355DF05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5943" y="211486"/>
            <a:ext cx="8732115" cy="4725291"/>
          </a:xfrm>
          <a:prstGeom prst="rect">
            <a:avLst/>
          </a:prstGeom>
        </p:spPr>
      </p:pic>
      <p:sp>
        <p:nvSpPr>
          <p:cNvPr id="9" name="Retângulo 8"/>
          <p:cNvSpPr/>
          <p:nvPr userDrawn="1"/>
        </p:nvSpPr>
        <p:spPr>
          <a:xfrm>
            <a:off x="1056068" y="1339403"/>
            <a:ext cx="199622" cy="2060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4478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9006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hyperlink" Target="http://www.freejavaguide.com/corejava1.htm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://docs.oracle.com/javase/tutorial/java/concepts/index.html" TargetMode="External"/><Relationship Id="rId5" Type="http://schemas.openxmlformats.org/officeDocument/2006/relationships/hyperlink" Target="http://docs.oracle.com/javase/tutorial" TargetMode="External"/><Relationship Id="rId4" Type="http://schemas.openxmlformats.org/officeDocument/2006/relationships/hyperlink" Target="http://www.freejavaguide.com/java_comments.htm" TargetMode="External"/><Relationship Id="rId9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</a:rPr>
              <a:t>PROGRAMAÇÃO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MÓDULO 1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ea typeface="+mn-ea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710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1023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razão principal para a criação do Java foi a necessidade de uma linguagem independente de plataforma que pudesse ser usada para a criação de softwares que iriam ser embutidos em micro-ondas e controles remotos por exemplo.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DA5C7-01BE-462D-9460-1C1FBFF21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919548" y="2379963"/>
            <a:ext cx="3304904" cy="2300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CARACTERÍSTICAS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54984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1023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Em poucos anos, os projetistas do Java perceberam que a criação de aplicações para Internet estavam tendo problemas de portabilidade.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Assim, o foco da Sun passou a ser a Internet em vez dos aparelhos eletrônicos.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CARACTERÍSTICAS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53EBF0C-2551-406E-A4AD-03D01EA5E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75856" y="2555875"/>
            <a:ext cx="3592288" cy="2135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649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102313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código compilado de um programa Java pode ser executado em diferentes plataformas sem nenhuma alteração.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Isso é possível graças ao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é gerado durante a compilação do código-fonte.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CARACTERÍSTICAS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F48C86-3EAE-4D12-A910-606FD847D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736124" y="2908205"/>
            <a:ext cx="3671752" cy="16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793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2">
            <a:extLst>
              <a:ext uri="{FF2B5EF4-FFF2-40B4-BE49-F238E27FC236}">
                <a16:creationId xmlns:a16="http://schemas.microsoft.com/office/drawing/2014/main" id="{F9CC9733-3700-4D57-A3D6-70AB5667A2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410" t="970" b="22670"/>
          <a:stretch/>
        </p:blipFill>
        <p:spPr bwMode="auto">
          <a:xfrm>
            <a:off x="0" y="0"/>
            <a:ext cx="9137469" cy="5147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0F5FACE-63B1-4A3B-81C5-62DB4327962A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TextBox 6">
            <a:extLst>
              <a:ext uri="{FF2B5EF4-FFF2-40B4-BE49-F238E27FC236}">
                <a16:creationId xmlns:a16="http://schemas.microsoft.com/office/drawing/2014/main" id="{7521A968-9402-4DC2-B384-F32F335E803E}"/>
              </a:ext>
            </a:extLst>
          </p:cNvPr>
          <p:cNvSpPr txBox="1"/>
          <p:nvPr/>
        </p:nvSpPr>
        <p:spPr>
          <a:xfrm>
            <a:off x="539440" y="3725402"/>
            <a:ext cx="37908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Gotham HTF Medium" pitchFamily="50" charset="0"/>
                <a:cs typeface="Gotham HTF Light"/>
              </a:rPr>
              <a:t>BORA CONHECER </a:t>
            </a:r>
            <a:r>
              <a:rPr lang="pt-BR" sz="2800" dirty="0">
                <a:solidFill>
                  <a:schemeClr val="bg1"/>
                </a:solidFill>
                <a:latin typeface="Gotham HTF Medium" pitchFamily="50" charset="0"/>
                <a:cs typeface="Gotham HTF Bold"/>
              </a:rPr>
              <a:t>O BYTECODE</a:t>
            </a:r>
            <a:endParaRPr lang="pt-BR" sz="2800" dirty="0">
              <a:solidFill>
                <a:schemeClr val="bg1"/>
              </a:solidFill>
              <a:latin typeface="Gotham HTF Medium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4709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572704"/>
            <a:ext cx="3263658" cy="20028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Vamos construir o primeiro e mais simples programa possível com o Java.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partir de agora, salvem todos os programas que vocês construírem para estudo futuro.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HELLO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WORLD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9212F242-17E7-4B10-8B7C-920B2C187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411988" y="1006930"/>
            <a:ext cx="3263658" cy="354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340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572704"/>
            <a:ext cx="3263658" cy="20028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Abra o bloco de notas.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Salve na sua pasta de arquivos como: </a:t>
            </a:r>
            <a:r>
              <a:rPr lang="pt-BR" sz="1200" dirty="0">
                <a:solidFill>
                  <a:srgbClr val="FF0C5C"/>
                </a:solidFill>
                <a:latin typeface="Gotham HTF Medium" pitchFamily="50" charset="0"/>
              </a:rPr>
              <a:t>HelloWorld.java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rgbClr val="FF0C5C"/>
              </a:solidFill>
              <a:latin typeface="Gotham HTF Medium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Dentro do arquivo digite: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ESTRUTURA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HELLO WORLD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56BBA6E3-3EF6-4852-90E2-3F65D13CF17C}"/>
              </a:ext>
            </a:extLst>
          </p:cNvPr>
          <p:cNvSpPr txBox="1">
            <a:spLocks/>
          </p:cNvSpPr>
          <p:nvPr/>
        </p:nvSpPr>
        <p:spPr>
          <a:xfrm>
            <a:off x="4572000" y="1298500"/>
            <a:ext cx="4069080" cy="349116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None/>
              <a:defRPr/>
            </a:pP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//pacote</a:t>
            </a:r>
          </a:p>
          <a:p>
            <a:pPr>
              <a:buFontTx/>
              <a:buNone/>
              <a:defRPr/>
            </a:pPr>
            <a:endParaRPr lang="pt-BR" sz="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//importar pacotes para a 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aplicacao</a:t>
            </a:r>
            <a:endParaRPr lang="pt-BR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endParaRPr lang="pt-BR" sz="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definicao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da classe principal</a:t>
            </a:r>
          </a:p>
          <a:p>
            <a:pPr>
              <a:buFontTx/>
              <a:buNone/>
              <a:defRPr/>
            </a:pP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class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HelloWorld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>
              <a:buFontTx/>
              <a:buNone/>
              <a:defRPr/>
            </a:pPr>
            <a:endParaRPr lang="pt-BR" sz="100" b="1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   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definicao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do </a:t>
            </a:r>
            <a:r>
              <a:rPr lang="pt-BR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metodo</a:t>
            </a:r>
            <a:r>
              <a:rPr lang="pt-BR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principal</a:t>
            </a:r>
            <a:r>
              <a:rPr lang="pt-BR" sz="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	</a:t>
            </a:r>
            <a:endParaRPr lang="pt-BR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pt-BR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main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String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args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[] ){</a:t>
            </a:r>
          </a:p>
          <a:p>
            <a:pPr>
              <a:buFontTx/>
              <a:buNone/>
              <a:defRPr/>
            </a:pPr>
            <a:endParaRPr lang="pt-BR" sz="100" b="1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	   </a:t>
            </a:r>
            <a:r>
              <a:rPr lang="pt-BR" sz="110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pt-BR" sz="11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pt-BR" sz="110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Hello</a:t>
            </a:r>
            <a:r>
              <a:rPr lang="pt-BR" sz="11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World!"</a:t>
            </a:r>
            <a:r>
              <a:rPr lang="pt-BR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FontTx/>
              <a:buNone/>
              <a:defRPr/>
            </a:pPr>
            <a:endParaRPr lang="pt-BR" sz="100" b="1" dirty="0">
              <a:latin typeface="Courier New" pitchFamily="49" charset="0"/>
              <a:cs typeface="Courier New" pitchFamily="49" charset="0"/>
            </a:endParaRP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	   }</a:t>
            </a:r>
          </a:p>
          <a:p>
            <a:pPr>
              <a:buFontTx/>
              <a:buNone/>
              <a:defRPr/>
            </a:pPr>
            <a:r>
              <a:rPr lang="pt-BR" sz="1100" b="1" dirty="0">
                <a:latin typeface="Courier New" pitchFamily="49" charset="0"/>
                <a:cs typeface="Courier New" pitchFamily="49" charset="0"/>
              </a:rPr>
              <a:t>}</a:t>
            </a:r>
            <a:endParaRPr lang="en-US" sz="1100" b="1" dirty="0">
              <a:latin typeface="Courier New" pitchFamily="49" charset="0"/>
              <a:cs typeface="Courier New" pitchFamily="49" charset="0"/>
            </a:endParaRPr>
          </a:p>
          <a:p>
            <a:pPr marL="0" indent="0" algn="just">
              <a:spcBef>
                <a:spcPct val="30000"/>
              </a:spcBef>
              <a:buClr>
                <a:schemeClr val="bg2"/>
              </a:buClr>
              <a:buFont typeface="Arial" panose="020B0604020202020204" pitchFamily="34" charset="0"/>
              <a:buNone/>
            </a:pP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51859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COMPILAÇÃO 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INTERPRETAÇÃO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E1C3419-F8E9-4AD5-B86C-39F541ACE8CB}"/>
              </a:ext>
            </a:extLst>
          </p:cNvPr>
          <p:cNvSpPr txBox="1">
            <a:spLocks/>
          </p:cNvSpPr>
          <p:nvPr/>
        </p:nvSpPr>
        <p:spPr>
          <a:xfrm>
            <a:off x="737412" y="1246249"/>
            <a:ext cx="3599457" cy="59682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C5C"/>
              </a:buClr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Compilar o arquivo </a:t>
            </a:r>
            <a:r>
              <a:rPr lang="pt-BR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HelloWorld.java</a:t>
            </a: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</a:t>
            </a:r>
          </a:p>
          <a:p>
            <a:pPr marL="268288" lvl="1" indent="0">
              <a:buFontTx/>
              <a:buNone/>
              <a:defRPr/>
            </a:pPr>
            <a:r>
              <a:rPr lang="pt-BR" sz="1400" b="1" dirty="0" err="1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javac</a:t>
            </a:r>
            <a:r>
              <a:rPr lang="pt-BR" sz="1400" b="1" dirty="0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 HelloWorld.java</a:t>
            </a:r>
          </a:p>
        </p:txBody>
      </p:sp>
      <p:pic>
        <p:nvPicPr>
          <p:cNvPr id="9" name="Imagem 1">
            <a:extLst>
              <a:ext uri="{FF2B5EF4-FFF2-40B4-BE49-F238E27FC236}">
                <a16:creationId xmlns:a16="http://schemas.microsoft.com/office/drawing/2014/main" id="{5333E06E-EF7B-4C22-B170-7A209E54CC7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515" y="2163824"/>
            <a:ext cx="3449077" cy="1747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1">
            <a:extLst>
              <a:ext uri="{FF2B5EF4-FFF2-40B4-BE49-F238E27FC236}">
                <a16:creationId xmlns:a16="http://schemas.microsoft.com/office/drawing/2014/main" id="{F6CBAA73-F371-4F96-80B9-464120B2BBF3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513" y="2154875"/>
            <a:ext cx="3449077" cy="174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B90C09D0-096F-4D97-9D07-D26543364476}"/>
              </a:ext>
            </a:extLst>
          </p:cNvPr>
          <p:cNvSpPr txBox="1">
            <a:spLocks/>
          </p:cNvSpPr>
          <p:nvPr/>
        </p:nvSpPr>
        <p:spPr>
          <a:xfrm>
            <a:off x="4957513" y="1224392"/>
            <a:ext cx="3912326" cy="65973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Clr>
                <a:srgbClr val="FF0C5C"/>
              </a:buClr>
              <a:buFont typeface="Arial"/>
              <a:buChar char="•"/>
              <a:defRPr/>
            </a:pPr>
            <a:r>
              <a:rPr lang="pt-B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Interpretar o arquivo </a:t>
            </a:r>
            <a:r>
              <a:rPr lang="pt-BR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HelloWorld.class</a:t>
            </a:r>
            <a:endParaRPr lang="pt-BR" sz="14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buClr>
                <a:schemeClr val="bg2"/>
              </a:buClr>
              <a:defRPr/>
            </a:pPr>
            <a:r>
              <a:rPr lang="pt-BR" sz="1400" b="1" dirty="0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400" b="1" dirty="0" err="1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java</a:t>
            </a:r>
            <a:r>
              <a:rPr lang="pt-BR" sz="1400" b="1" dirty="0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pt-BR" sz="1400" b="1" dirty="0" err="1">
                <a:solidFill>
                  <a:srgbClr val="FF0C5C"/>
                </a:solidFill>
                <a:latin typeface="Courier New" pitchFamily="49" charset="0"/>
                <a:cs typeface="Courier New" pitchFamily="49" charset="0"/>
              </a:rPr>
              <a:t>HelloWorld</a:t>
            </a:r>
            <a:endParaRPr lang="pt-BR" sz="1400" b="1" dirty="0">
              <a:solidFill>
                <a:srgbClr val="FF0C5C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23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AMBIENTE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BE7FDBA-A747-4282-A2C4-5B11EF856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212" y="1257233"/>
            <a:ext cx="4741575" cy="3335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58DC860A-A4DE-44F9-8195-732997CB8BD4}"/>
              </a:ext>
            </a:extLst>
          </p:cNvPr>
          <p:cNvSpPr/>
          <p:nvPr/>
        </p:nvSpPr>
        <p:spPr>
          <a:xfrm>
            <a:off x="2201211" y="2401106"/>
            <a:ext cx="1162475" cy="3225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652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59">
            <a:extLst>
              <a:ext uri="{FF2B5EF4-FFF2-40B4-BE49-F238E27FC236}">
                <a16:creationId xmlns:a16="http://schemas.microsoft.com/office/drawing/2014/main" id="{BAF0D394-64A5-465A-B347-A7B0A5DEBFB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AMBIENTE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F473148-453F-4554-8144-9F2E9B688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2" y="1148052"/>
            <a:ext cx="2285138" cy="2431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5C15E64-7A59-458A-A7D7-D221D9829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051" y="3683381"/>
            <a:ext cx="2285138" cy="871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6791A501-7D0E-46CA-9D2D-F9278470F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699" y="1068792"/>
            <a:ext cx="2765017" cy="2545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Variável 1: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Nome: Path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Valor: c:\jdk1.8\bin;%path%;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Variável 2: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Nome: JAVA_HOME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Valor: c:\jdk1.8;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Variável 3: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Nome: CLASSPATH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Valor: ;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51C57859-03DD-4BA9-B8EA-4003FBBD7F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41699" y="3673356"/>
            <a:ext cx="3233421" cy="975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Teste usando no </a:t>
            </a:r>
            <a:r>
              <a:rPr lang="pt-BR" altLang="pt-BR" sz="1200" dirty="0" err="1">
                <a:latin typeface="Gotham HTF Light" pitchFamily="50" charset="0"/>
              </a:rPr>
              <a:t>prompt</a:t>
            </a:r>
            <a:r>
              <a:rPr lang="pt-BR" altLang="pt-BR" sz="1200" dirty="0">
                <a:latin typeface="Gotham HTF Light" pitchFamily="50" charset="0"/>
              </a:rPr>
              <a:t> do DOS o seguinte comando: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lang="pt-BR" altLang="pt-BR" sz="1200" dirty="0">
                <a:latin typeface="Gotham HTF Light" pitchFamily="50" charset="0"/>
              </a:rPr>
              <a:t>C:\&gt; </a:t>
            </a:r>
            <a:r>
              <a:rPr lang="pt-BR" altLang="pt-BR" sz="1200" dirty="0">
                <a:solidFill>
                  <a:srgbClr val="FF0C5C"/>
                </a:solidFill>
                <a:latin typeface="Gotham HTF Light" pitchFamily="50" charset="0"/>
              </a:rPr>
              <a:t>Java -</a:t>
            </a:r>
            <a:r>
              <a:rPr lang="pt-BR" altLang="pt-BR" sz="1200" dirty="0" err="1">
                <a:solidFill>
                  <a:srgbClr val="FF0C5C"/>
                </a:solidFill>
                <a:latin typeface="Gotham HTF Light" pitchFamily="50" charset="0"/>
              </a:rPr>
              <a:t>version</a:t>
            </a:r>
            <a:endParaRPr lang="pt-BR" altLang="pt-BR" sz="1200" dirty="0">
              <a:solidFill>
                <a:srgbClr val="FF0C5C"/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72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3635949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portável por meio das várias plataformas que tenham a máquina virtual do Java (JVM) disponível.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Usa sintaxe e conceitos de orientação a objetos similares ao C e C++.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robusta.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Oferece alto desempenho mesmo quando interpretado.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independente de arquiteturas.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6A207650-348D-4127-BEB0-74DB8AB3C6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RETOMANDO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979FB73-D87A-4A45-819A-19F2FD22F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55290" y="857834"/>
            <a:ext cx="2647739" cy="3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CE499285-A8D3-4FBD-9953-6DDB3913D0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84AE37B0-548D-4948-A131-9BFA99BE7E03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AGENDA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7C01F4B9-78FD-4F38-BDF3-62DB44F721CC}"/>
              </a:ext>
            </a:extLst>
          </p:cNvPr>
          <p:cNvSpPr txBox="1">
            <a:spLocks/>
          </p:cNvSpPr>
          <p:nvPr/>
        </p:nvSpPr>
        <p:spPr>
          <a:xfrm>
            <a:off x="1679057" y="1739124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Variáveis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54EF492-22D8-4F70-B094-B520B986DF9B}"/>
              </a:ext>
            </a:extLst>
          </p:cNvPr>
          <p:cNvSpPr/>
          <p:nvPr/>
        </p:nvSpPr>
        <p:spPr>
          <a:xfrm>
            <a:off x="1679056" y="2478413"/>
            <a:ext cx="4572000" cy="340734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Conversões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A502D14-230E-419E-B540-F19A9AC9FBAF}"/>
              </a:ext>
            </a:extLst>
          </p:cNvPr>
          <p:cNvSpPr/>
          <p:nvPr/>
        </p:nvSpPr>
        <p:spPr>
          <a:xfrm>
            <a:off x="1679057" y="3213754"/>
            <a:ext cx="5853657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Tomada de Decisão 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if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 e switch)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3D98DCD-683F-4E32-9BFA-C2D7A1664572}"/>
              </a:ext>
            </a:extLst>
          </p:cNvPr>
          <p:cNvSpPr/>
          <p:nvPr/>
        </p:nvSpPr>
        <p:spPr>
          <a:xfrm>
            <a:off x="1679056" y="3916484"/>
            <a:ext cx="5535603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Laço de Repetição 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while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/do/for)</a:t>
            </a: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  <a:ea typeface="ＭＳ Ｐゴシック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7C5FDEE-E7C7-4B00-BA34-8B6B02019141}"/>
              </a:ext>
            </a:extLst>
          </p:cNvPr>
          <p:cNvSpPr/>
          <p:nvPr/>
        </p:nvSpPr>
        <p:spPr>
          <a:xfrm>
            <a:off x="1047820" y="1746740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320466B-E570-44DB-B67A-BB21130F3645}"/>
              </a:ext>
            </a:extLst>
          </p:cNvPr>
          <p:cNvSpPr/>
          <p:nvPr/>
        </p:nvSpPr>
        <p:spPr>
          <a:xfrm>
            <a:off x="1039872" y="244446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3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FA96647E-E938-4D57-8983-DBE639D71A1C}"/>
              </a:ext>
            </a:extLst>
          </p:cNvPr>
          <p:cNvSpPr/>
          <p:nvPr/>
        </p:nvSpPr>
        <p:spPr>
          <a:xfrm>
            <a:off x="1039872" y="3135274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4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63DBC5B-226C-4A0B-AAE2-BA86DE22CD38}"/>
              </a:ext>
            </a:extLst>
          </p:cNvPr>
          <p:cNvSpPr/>
          <p:nvPr/>
        </p:nvSpPr>
        <p:spPr>
          <a:xfrm>
            <a:off x="1039872" y="3831288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1350" dirty="0">
                <a:solidFill>
                  <a:prstClr val="white"/>
                </a:solidFill>
                <a:latin typeface="Gotham HTF Medium" pitchFamily="50" charset="0"/>
                <a:ea typeface="Roboto" pitchFamily="2" charset="0"/>
              </a:rPr>
              <a:t>5</a:t>
            </a:r>
          </a:p>
        </p:txBody>
      </p:sp>
      <p:sp>
        <p:nvSpPr>
          <p:cNvPr id="17" name="Espaço Reservado para Conteúdo 2">
            <a:extLst>
              <a:ext uri="{FF2B5EF4-FFF2-40B4-BE49-F238E27FC236}">
                <a16:creationId xmlns:a16="http://schemas.microsoft.com/office/drawing/2014/main" id="{F42A9B21-6EEE-4703-929B-F153F86CA486}"/>
              </a:ext>
            </a:extLst>
          </p:cNvPr>
          <p:cNvSpPr txBox="1">
            <a:spLocks/>
          </p:cNvSpPr>
          <p:nvPr/>
        </p:nvSpPr>
        <p:spPr>
          <a:xfrm>
            <a:off x="1564146" y="1035760"/>
            <a:ext cx="4642883" cy="402099"/>
          </a:xfrm>
          <a:prstGeom prst="rect">
            <a:avLst/>
          </a:prstGeom>
        </p:spPr>
        <p:txBody>
          <a:bodyPr anchor="ctr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50000"/>
              </a:lnSpc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ea typeface="Roboto" pitchFamily="2" charset="0"/>
              </a:rPr>
              <a:t>Linguagem de Programação</a:t>
            </a:r>
            <a:endParaRPr kumimoji="0" lang="pt-B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Gotham HTF Light" pitchFamily="50" charset="0"/>
              <a:ea typeface="Roboto" pitchFamily="2" charset="0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278352BB-736D-4F03-BEC6-36A6148E6814}"/>
              </a:ext>
            </a:extLst>
          </p:cNvPr>
          <p:cNvSpPr/>
          <p:nvPr/>
        </p:nvSpPr>
        <p:spPr>
          <a:xfrm>
            <a:off x="1039872" y="1043377"/>
            <a:ext cx="436758" cy="439552"/>
          </a:xfrm>
          <a:prstGeom prst="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35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tham HTF" pitchFamily="50" charset="0"/>
                <a:ea typeface="Roboto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9090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2" y="1269392"/>
            <a:ext cx="3100372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desenvolver uma aplicação usando o Java, devem-se seguir algumas etapas específicas que constituem o ciclo de vida do desenvolvimento de um programa Java.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fases do ciclo de vida são: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Criação;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Compilação;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Interpretação. </a:t>
            </a:r>
          </a:p>
        </p:txBody>
      </p:sp>
      <p:sp>
        <p:nvSpPr>
          <p:cNvPr id="9" name="TextBox 59">
            <a:extLst>
              <a:ext uri="{FF2B5EF4-FFF2-40B4-BE49-F238E27FC236}">
                <a16:creationId xmlns:a16="http://schemas.microsoft.com/office/drawing/2014/main" id="{CB92D905-3057-4285-8CD1-6970F957F7E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CICLO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 VIDA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pSp>
        <p:nvGrpSpPr>
          <p:cNvPr id="3" name="Gráfico 1">
            <a:extLst>
              <a:ext uri="{FF2B5EF4-FFF2-40B4-BE49-F238E27FC236}">
                <a16:creationId xmlns:a16="http://schemas.microsoft.com/office/drawing/2014/main" id="{9EC633E1-3473-4C15-8217-7B6F054B6645}"/>
              </a:ext>
            </a:extLst>
          </p:cNvPr>
          <p:cNvGrpSpPr/>
          <p:nvPr/>
        </p:nvGrpSpPr>
        <p:grpSpPr>
          <a:xfrm>
            <a:off x="4572000" y="1612986"/>
            <a:ext cx="3835672" cy="1989636"/>
            <a:chOff x="4569344" y="1525529"/>
            <a:chExt cx="3835672" cy="1989636"/>
          </a:xfrm>
          <a:solidFill>
            <a:schemeClr val="bg1">
              <a:lumMod val="50000"/>
            </a:schemeClr>
          </a:solidFill>
        </p:grpSpPr>
        <p:sp>
          <p:nvSpPr>
            <p:cNvPr id="4" name="Forma Livre: Forma 3">
              <a:extLst>
                <a:ext uri="{FF2B5EF4-FFF2-40B4-BE49-F238E27FC236}">
                  <a16:creationId xmlns:a16="http://schemas.microsoft.com/office/drawing/2014/main" id="{A700D3F1-DD33-4F90-9F79-331789B101BE}"/>
                </a:ext>
              </a:extLst>
            </p:cNvPr>
            <p:cNvSpPr/>
            <p:nvPr/>
          </p:nvSpPr>
          <p:spPr>
            <a:xfrm>
              <a:off x="7666829" y="1790324"/>
              <a:ext cx="738187" cy="1714500"/>
            </a:xfrm>
            <a:custGeom>
              <a:avLst/>
              <a:gdLst>
                <a:gd name="connsiteX0" fmla="*/ 391321 w 738187"/>
                <a:gd name="connsiteY0" fmla="*/ 3572 h 1714500"/>
                <a:gd name="connsiteX1" fmla="*/ 402274 w 738187"/>
                <a:gd name="connsiteY1" fmla="*/ 4048 h 1714500"/>
                <a:gd name="connsiteX2" fmla="*/ 456567 w 738187"/>
                <a:gd name="connsiteY2" fmla="*/ 22622 h 1714500"/>
                <a:gd name="connsiteX3" fmla="*/ 484665 w 738187"/>
                <a:gd name="connsiteY3" fmla="*/ 42148 h 1714500"/>
                <a:gd name="connsiteX4" fmla="*/ 524194 w 738187"/>
                <a:gd name="connsiteY4" fmla="*/ 72152 h 1714500"/>
                <a:gd name="connsiteX5" fmla="*/ 558008 w 738187"/>
                <a:gd name="connsiteY5" fmla="*/ 97869 h 1714500"/>
                <a:gd name="connsiteX6" fmla="*/ 553246 w 738187"/>
                <a:gd name="connsiteY6" fmla="*/ 116443 h 1714500"/>
                <a:gd name="connsiteX7" fmla="*/ 527052 w 738187"/>
                <a:gd name="connsiteY7" fmla="*/ 126921 h 1714500"/>
                <a:gd name="connsiteX8" fmla="*/ 503715 w 738187"/>
                <a:gd name="connsiteY8" fmla="*/ 125492 h 1714500"/>
                <a:gd name="connsiteX9" fmla="*/ 510383 w 738187"/>
                <a:gd name="connsiteY9" fmla="*/ 154067 h 1714500"/>
                <a:gd name="connsiteX10" fmla="*/ 513240 w 738187"/>
                <a:gd name="connsiteY10" fmla="*/ 186452 h 1714500"/>
                <a:gd name="connsiteX11" fmla="*/ 503715 w 738187"/>
                <a:gd name="connsiteY11" fmla="*/ 199311 h 1714500"/>
                <a:gd name="connsiteX12" fmla="*/ 494190 w 738187"/>
                <a:gd name="connsiteY12" fmla="*/ 208836 h 1714500"/>
                <a:gd name="connsiteX13" fmla="*/ 487523 w 738187"/>
                <a:gd name="connsiteY13" fmla="*/ 216932 h 1714500"/>
                <a:gd name="connsiteX14" fmla="*/ 480379 w 738187"/>
                <a:gd name="connsiteY14" fmla="*/ 243126 h 1714500"/>
                <a:gd name="connsiteX15" fmla="*/ 463711 w 738187"/>
                <a:gd name="connsiteY15" fmla="*/ 260271 h 1714500"/>
                <a:gd name="connsiteX16" fmla="*/ 417514 w 738187"/>
                <a:gd name="connsiteY16" fmla="*/ 276463 h 1714500"/>
                <a:gd name="connsiteX17" fmla="*/ 421324 w 738187"/>
                <a:gd name="connsiteY17" fmla="*/ 293608 h 1714500"/>
                <a:gd name="connsiteX18" fmla="*/ 442279 w 738187"/>
                <a:gd name="connsiteY18" fmla="*/ 349806 h 1714500"/>
                <a:gd name="connsiteX19" fmla="*/ 440851 w 738187"/>
                <a:gd name="connsiteY19" fmla="*/ 423148 h 1714500"/>
                <a:gd name="connsiteX20" fmla="*/ 438469 w 738187"/>
                <a:gd name="connsiteY20" fmla="*/ 448866 h 1714500"/>
                <a:gd name="connsiteX21" fmla="*/ 434659 w 738187"/>
                <a:gd name="connsiteY21" fmla="*/ 489347 h 1714500"/>
                <a:gd name="connsiteX22" fmla="*/ 426087 w 738187"/>
                <a:gd name="connsiteY22" fmla="*/ 513159 h 1714500"/>
                <a:gd name="connsiteX23" fmla="*/ 441803 w 738187"/>
                <a:gd name="connsiteY23" fmla="*/ 530304 h 1714500"/>
                <a:gd name="connsiteX24" fmla="*/ 461806 w 738187"/>
                <a:gd name="connsiteY24" fmla="*/ 549831 h 1714500"/>
                <a:gd name="connsiteX25" fmla="*/ 485142 w 738187"/>
                <a:gd name="connsiteY25" fmla="*/ 571738 h 1714500"/>
                <a:gd name="connsiteX26" fmla="*/ 530386 w 738187"/>
                <a:gd name="connsiteY26" fmla="*/ 608886 h 1714500"/>
                <a:gd name="connsiteX27" fmla="*/ 578487 w 738187"/>
                <a:gd name="connsiteY27" fmla="*/ 653177 h 1714500"/>
                <a:gd name="connsiteX28" fmla="*/ 651353 w 738187"/>
                <a:gd name="connsiteY28" fmla="*/ 685086 h 1714500"/>
                <a:gd name="connsiteX29" fmla="*/ 691358 w 738187"/>
                <a:gd name="connsiteY29" fmla="*/ 740807 h 1714500"/>
                <a:gd name="connsiteX30" fmla="*/ 709932 w 738187"/>
                <a:gd name="connsiteY30" fmla="*/ 754618 h 1714500"/>
                <a:gd name="connsiteX31" fmla="*/ 737554 w 738187"/>
                <a:gd name="connsiteY31" fmla="*/ 841296 h 1714500"/>
                <a:gd name="connsiteX32" fmla="*/ 703740 w 738187"/>
                <a:gd name="connsiteY32" fmla="*/ 880824 h 1714500"/>
                <a:gd name="connsiteX33" fmla="*/ 680880 w 738187"/>
                <a:gd name="connsiteY33" fmla="*/ 862727 h 1714500"/>
                <a:gd name="connsiteX34" fmla="*/ 688501 w 738187"/>
                <a:gd name="connsiteY34" fmla="*/ 813673 h 1714500"/>
                <a:gd name="connsiteX35" fmla="*/ 676118 w 738187"/>
                <a:gd name="connsiteY35" fmla="*/ 789861 h 1714500"/>
                <a:gd name="connsiteX36" fmla="*/ 652305 w 738187"/>
                <a:gd name="connsiteY36" fmla="*/ 797481 h 1714500"/>
                <a:gd name="connsiteX37" fmla="*/ 621826 w 738187"/>
                <a:gd name="connsiteY37" fmla="*/ 785098 h 1714500"/>
                <a:gd name="connsiteX38" fmla="*/ 616587 w 738187"/>
                <a:gd name="connsiteY38" fmla="*/ 783669 h 1714500"/>
                <a:gd name="connsiteX39" fmla="*/ 601823 w 738187"/>
                <a:gd name="connsiteY39" fmla="*/ 797957 h 1714500"/>
                <a:gd name="connsiteX40" fmla="*/ 596108 w 738187"/>
                <a:gd name="connsiteY40" fmla="*/ 859393 h 1714500"/>
                <a:gd name="connsiteX41" fmla="*/ 593251 w 738187"/>
                <a:gd name="connsiteY41" fmla="*/ 1653302 h 1714500"/>
                <a:gd name="connsiteX42" fmla="*/ 551340 w 738187"/>
                <a:gd name="connsiteY42" fmla="*/ 1653302 h 1714500"/>
                <a:gd name="connsiteX43" fmla="*/ 547531 w 738187"/>
                <a:gd name="connsiteY43" fmla="*/ 810816 h 1714500"/>
                <a:gd name="connsiteX44" fmla="*/ 572296 w 738187"/>
                <a:gd name="connsiteY44" fmla="*/ 755571 h 1714500"/>
                <a:gd name="connsiteX45" fmla="*/ 562294 w 738187"/>
                <a:gd name="connsiteY45" fmla="*/ 749379 h 1714500"/>
                <a:gd name="connsiteX46" fmla="*/ 531814 w 738187"/>
                <a:gd name="connsiteY46" fmla="*/ 755571 h 1714500"/>
                <a:gd name="connsiteX47" fmla="*/ 513717 w 738187"/>
                <a:gd name="connsiteY47" fmla="*/ 772716 h 1714500"/>
                <a:gd name="connsiteX48" fmla="*/ 397512 w 738187"/>
                <a:gd name="connsiteY48" fmla="*/ 701278 h 1714500"/>
                <a:gd name="connsiteX49" fmla="*/ 385606 w 738187"/>
                <a:gd name="connsiteY49" fmla="*/ 692229 h 1714500"/>
                <a:gd name="connsiteX50" fmla="*/ 383224 w 738187"/>
                <a:gd name="connsiteY50" fmla="*/ 706517 h 1714500"/>
                <a:gd name="connsiteX51" fmla="*/ 379890 w 738187"/>
                <a:gd name="connsiteY51" fmla="*/ 717471 h 1714500"/>
                <a:gd name="connsiteX52" fmla="*/ 409894 w 738187"/>
                <a:gd name="connsiteY52" fmla="*/ 973217 h 1714500"/>
                <a:gd name="connsiteX53" fmla="*/ 421801 w 738187"/>
                <a:gd name="connsiteY53" fmla="*/ 1045131 h 1714500"/>
                <a:gd name="connsiteX54" fmla="*/ 414657 w 738187"/>
                <a:gd name="connsiteY54" fmla="*/ 1056561 h 1714500"/>
                <a:gd name="connsiteX55" fmla="*/ 356078 w 738187"/>
                <a:gd name="connsiteY55" fmla="*/ 1057513 h 1714500"/>
                <a:gd name="connsiteX56" fmla="*/ 356078 w 738187"/>
                <a:gd name="connsiteY56" fmla="*/ 1098471 h 1714500"/>
                <a:gd name="connsiteX57" fmla="*/ 343219 w 738187"/>
                <a:gd name="connsiteY57" fmla="*/ 1496139 h 1714500"/>
                <a:gd name="connsiteX58" fmla="*/ 335123 w 738187"/>
                <a:gd name="connsiteY58" fmla="*/ 1534716 h 1714500"/>
                <a:gd name="connsiteX59" fmla="*/ 328932 w 738187"/>
                <a:gd name="connsiteY59" fmla="*/ 1554718 h 1714500"/>
                <a:gd name="connsiteX60" fmla="*/ 372747 w 738187"/>
                <a:gd name="connsiteY60" fmla="*/ 1587580 h 1714500"/>
                <a:gd name="connsiteX61" fmla="*/ 397512 w 738187"/>
                <a:gd name="connsiteY61" fmla="*/ 1602343 h 1714500"/>
                <a:gd name="connsiteX62" fmla="*/ 391797 w 738187"/>
                <a:gd name="connsiteY62" fmla="*/ 1638062 h 1714500"/>
                <a:gd name="connsiteX63" fmla="*/ 377509 w 738187"/>
                <a:gd name="connsiteY63" fmla="*/ 1647587 h 1714500"/>
                <a:gd name="connsiteX64" fmla="*/ 326074 w 738187"/>
                <a:gd name="connsiteY64" fmla="*/ 1653302 h 1714500"/>
                <a:gd name="connsiteX65" fmla="*/ 275592 w 738187"/>
                <a:gd name="connsiteY65" fmla="*/ 1657112 h 1714500"/>
                <a:gd name="connsiteX66" fmla="*/ 280354 w 738187"/>
                <a:gd name="connsiteY66" fmla="*/ 1671399 h 1714500"/>
                <a:gd name="connsiteX67" fmla="*/ 276068 w 738187"/>
                <a:gd name="connsiteY67" fmla="*/ 1703308 h 1714500"/>
                <a:gd name="connsiteX68" fmla="*/ 221776 w 738187"/>
                <a:gd name="connsiteY68" fmla="*/ 1711881 h 1714500"/>
                <a:gd name="connsiteX69" fmla="*/ 119858 w 738187"/>
                <a:gd name="connsiteY69" fmla="*/ 1689497 h 1714500"/>
                <a:gd name="connsiteX70" fmla="*/ 90807 w 738187"/>
                <a:gd name="connsiteY70" fmla="*/ 1678543 h 1714500"/>
                <a:gd name="connsiteX71" fmla="*/ 76043 w 738187"/>
                <a:gd name="connsiteY71" fmla="*/ 1665208 h 1714500"/>
                <a:gd name="connsiteX72" fmla="*/ 76519 w 738187"/>
                <a:gd name="connsiteY72" fmla="*/ 1633299 h 1714500"/>
                <a:gd name="connsiteX73" fmla="*/ 79853 w 738187"/>
                <a:gd name="connsiteY73" fmla="*/ 1582817 h 1714500"/>
                <a:gd name="connsiteX74" fmla="*/ 95093 w 738187"/>
                <a:gd name="connsiteY74" fmla="*/ 1559005 h 1714500"/>
                <a:gd name="connsiteX75" fmla="*/ 110333 w 738187"/>
                <a:gd name="connsiteY75" fmla="*/ 1123236 h 1714500"/>
                <a:gd name="connsiteX76" fmla="*/ 109857 w 738187"/>
                <a:gd name="connsiteY76" fmla="*/ 1104662 h 1714500"/>
                <a:gd name="connsiteX77" fmla="*/ 97951 w 738187"/>
                <a:gd name="connsiteY77" fmla="*/ 1104662 h 1714500"/>
                <a:gd name="connsiteX78" fmla="*/ 12702 w 738187"/>
                <a:gd name="connsiteY78" fmla="*/ 1096566 h 1714500"/>
                <a:gd name="connsiteX79" fmla="*/ 9368 w 738187"/>
                <a:gd name="connsiteY79" fmla="*/ 806053 h 1714500"/>
                <a:gd name="connsiteX80" fmla="*/ 37943 w 738187"/>
                <a:gd name="connsiteY80" fmla="*/ 586978 h 1714500"/>
                <a:gd name="connsiteX81" fmla="*/ 254637 w 738187"/>
                <a:gd name="connsiteY81" fmla="*/ 163592 h 1714500"/>
                <a:gd name="connsiteX82" fmla="*/ 289879 w 738187"/>
                <a:gd name="connsiteY82" fmla="*/ 149304 h 1714500"/>
                <a:gd name="connsiteX83" fmla="*/ 302262 w 738187"/>
                <a:gd name="connsiteY83" fmla="*/ 143113 h 1714500"/>
                <a:gd name="connsiteX84" fmla="*/ 308453 w 738187"/>
                <a:gd name="connsiteY84" fmla="*/ 106442 h 1714500"/>
                <a:gd name="connsiteX85" fmla="*/ 312263 w 738187"/>
                <a:gd name="connsiteY85" fmla="*/ 86439 h 1714500"/>
                <a:gd name="connsiteX86" fmla="*/ 329884 w 738187"/>
                <a:gd name="connsiteY86" fmla="*/ 27384 h 1714500"/>
                <a:gd name="connsiteX87" fmla="*/ 391321 w 738187"/>
                <a:gd name="connsiteY87" fmla="*/ 3572 h 1714500"/>
                <a:gd name="connsiteX88" fmla="*/ 391321 w 738187"/>
                <a:gd name="connsiteY88" fmla="*/ 3572 h 171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738187" h="1714500">
                  <a:moveTo>
                    <a:pt x="391321" y="3572"/>
                  </a:moveTo>
                  <a:cubicBezTo>
                    <a:pt x="395131" y="3572"/>
                    <a:pt x="398464" y="4048"/>
                    <a:pt x="402274" y="4048"/>
                  </a:cubicBezTo>
                  <a:cubicBezTo>
                    <a:pt x="417038" y="5477"/>
                    <a:pt x="438469" y="13573"/>
                    <a:pt x="456567" y="22622"/>
                  </a:cubicBezTo>
                  <a:cubicBezTo>
                    <a:pt x="468949" y="28813"/>
                    <a:pt x="478951" y="35957"/>
                    <a:pt x="484665" y="42148"/>
                  </a:cubicBezTo>
                  <a:cubicBezTo>
                    <a:pt x="488952" y="46911"/>
                    <a:pt x="507049" y="60722"/>
                    <a:pt x="524194" y="72152"/>
                  </a:cubicBezTo>
                  <a:cubicBezTo>
                    <a:pt x="541339" y="83582"/>
                    <a:pt x="556579" y="95488"/>
                    <a:pt x="558008" y="97869"/>
                  </a:cubicBezTo>
                  <a:cubicBezTo>
                    <a:pt x="559437" y="100727"/>
                    <a:pt x="557056" y="109299"/>
                    <a:pt x="553246" y="116443"/>
                  </a:cubicBezTo>
                  <a:cubicBezTo>
                    <a:pt x="546578" y="129302"/>
                    <a:pt x="545626" y="129778"/>
                    <a:pt x="527052" y="126921"/>
                  </a:cubicBezTo>
                  <a:cubicBezTo>
                    <a:pt x="516098" y="125492"/>
                    <a:pt x="505621" y="124539"/>
                    <a:pt x="503715" y="125492"/>
                  </a:cubicBezTo>
                  <a:cubicBezTo>
                    <a:pt x="501811" y="125968"/>
                    <a:pt x="504668" y="139303"/>
                    <a:pt x="510383" y="154067"/>
                  </a:cubicBezTo>
                  <a:cubicBezTo>
                    <a:pt x="519432" y="178356"/>
                    <a:pt x="519908" y="182166"/>
                    <a:pt x="513240" y="186452"/>
                  </a:cubicBezTo>
                  <a:cubicBezTo>
                    <a:pt x="508954" y="189309"/>
                    <a:pt x="504668" y="195024"/>
                    <a:pt x="503715" y="199311"/>
                  </a:cubicBezTo>
                  <a:cubicBezTo>
                    <a:pt x="502763" y="203597"/>
                    <a:pt x="498477" y="207883"/>
                    <a:pt x="494190" y="208836"/>
                  </a:cubicBezTo>
                  <a:cubicBezTo>
                    <a:pt x="488476" y="210264"/>
                    <a:pt x="486571" y="212646"/>
                    <a:pt x="487523" y="216932"/>
                  </a:cubicBezTo>
                  <a:cubicBezTo>
                    <a:pt x="488476" y="220266"/>
                    <a:pt x="485142" y="232172"/>
                    <a:pt x="480379" y="243126"/>
                  </a:cubicBezTo>
                  <a:cubicBezTo>
                    <a:pt x="479427" y="256937"/>
                    <a:pt x="470854" y="262652"/>
                    <a:pt x="463711" y="260271"/>
                  </a:cubicBezTo>
                  <a:cubicBezTo>
                    <a:pt x="453233" y="256461"/>
                    <a:pt x="412276" y="271224"/>
                    <a:pt x="417514" y="276463"/>
                  </a:cubicBezTo>
                  <a:cubicBezTo>
                    <a:pt x="419419" y="278844"/>
                    <a:pt x="421324" y="286464"/>
                    <a:pt x="421324" y="293608"/>
                  </a:cubicBezTo>
                  <a:cubicBezTo>
                    <a:pt x="421324" y="300752"/>
                    <a:pt x="430849" y="325993"/>
                    <a:pt x="442279" y="349806"/>
                  </a:cubicBezTo>
                  <a:cubicBezTo>
                    <a:pt x="465139" y="396954"/>
                    <a:pt x="465615" y="393621"/>
                    <a:pt x="440851" y="423148"/>
                  </a:cubicBezTo>
                  <a:cubicBezTo>
                    <a:pt x="434659" y="430292"/>
                    <a:pt x="434183" y="435054"/>
                    <a:pt x="438469" y="448866"/>
                  </a:cubicBezTo>
                  <a:cubicBezTo>
                    <a:pt x="442279" y="462677"/>
                    <a:pt x="441803" y="470297"/>
                    <a:pt x="434659" y="489347"/>
                  </a:cubicBezTo>
                  <a:lnTo>
                    <a:pt x="426087" y="513159"/>
                  </a:lnTo>
                  <a:lnTo>
                    <a:pt x="441803" y="530304"/>
                  </a:lnTo>
                  <a:cubicBezTo>
                    <a:pt x="450376" y="539829"/>
                    <a:pt x="459424" y="548878"/>
                    <a:pt x="461806" y="549831"/>
                  </a:cubicBezTo>
                  <a:cubicBezTo>
                    <a:pt x="464187" y="551259"/>
                    <a:pt x="474664" y="560784"/>
                    <a:pt x="485142" y="571738"/>
                  </a:cubicBezTo>
                  <a:cubicBezTo>
                    <a:pt x="495619" y="582216"/>
                    <a:pt x="515622" y="599361"/>
                    <a:pt x="530386" y="608886"/>
                  </a:cubicBezTo>
                  <a:cubicBezTo>
                    <a:pt x="545149" y="618887"/>
                    <a:pt x="570390" y="647938"/>
                    <a:pt x="578487" y="653177"/>
                  </a:cubicBezTo>
                  <a:cubicBezTo>
                    <a:pt x="592298" y="662702"/>
                    <a:pt x="599442" y="671751"/>
                    <a:pt x="651353" y="685086"/>
                  </a:cubicBezTo>
                  <a:cubicBezTo>
                    <a:pt x="693263" y="693182"/>
                    <a:pt x="694215" y="711279"/>
                    <a:pt x="691358" y="740807"/>
                  </a:cubicBezTo>
                  <a:cubicBezTo>
                    <a:pt x="698026" y="744141"/>
                    <a:pt x="704693" y="748903"/>
                    <a:pt x="709932" y="754618"/>
                  </a:cubicBezTo>
                  <a:cubicBezTo>
                    <a:pt x="730887" y="777478"/>
                    <a:pt x="743269" y="809863"/>
                    <a:pt x="737554" y="841296"/>
                  </a:cubicBezTo>
                  <a:cubicBezTo>
                    <a:pt x="735173" y="859393"/>
                    <a:pt x="723267" y="879396"/>
                    <a:pt x="703740" y="880824"/>
                  </a:cubicBezTo>
                  <a:cubicBezTo>
                    <a:pt x="693263" y="881777"/>
                    <a:pt x="682786" y="873204"/>
                    <a:pt x="680880" y="862727"/>
                  </a:cubicBezTo>
                  <a:cubicBezTo>
                    <a:pt x="675642" y="846058"/>
                    <a:pt x="682786" y="828913"/>
                    <a:pt x="688501" y="813673"/>
                  </a:cubicBezTo>
                  <a:cubicBezTo>
                    <a:pt x="688501" y="803672"/>
                    <a:pt x="683262" y="795576"/>
                    <a:pt x="676118" y="789861"/>
                  </a:cubicBezTo>
                  <a:cubicBezTo>
                    <a:pt x="669927" y="793671"/>
                    <a:pt x="655639" y="800814"/>
                    <a:pt x="652305" y="797481"/>
                  </a:cubicBezTo>
                  <a:cubicBezTo>
                    <a:pt x="648972" y="794623"/>
                    <a:pt x="635637" y="788908"/>
                    <a:pt x="621826" y="785098"/>
                  </a:cubicBezTo>
                  <a:cubicBezTo>
                    <a:pt x="619921" y="784622"/>
                    <a:pt x="618492" y="784146"/>
                    <a:pt x="616587" y="783669"/>
                  </a:cubicBezTo>
                  <a:cubicBezTo>
                    <a:pt x="610872" y="787003"/>
                    <a:pt x="605633" y="791766"/>
                    <a:pt x="601823" y="797957"/>
                  </a:cubicBezTo>
                  <a:cubicBezTo>
                    <a:pt x="593251" y="817007"/>
                    <a:pt x="598013" y="838914"/>
                    <a:pt x="596108" y="859393"/>
                  </a:cubicBezTo>
                  <a:cubicBezTo>
                    <a:pt x="595632" y="1022271"/>
                    <a:pt x="598013" y="1490424"/>
                    <a:pt x="593251" y="1653302"/>
                  </a:cubicBezTo>
                  <a:lnTo>
                    <a:pt x="551340" y="1653302"/>
                  </a:lnTo>
                  <a:cubicBezTo>
                    <a:pt x="550864" y="1474232"/>
                    <a:pt x="546578" y="989886"/>
                    <a:pt x="547531" y="810816"/>
                  </a:cubicBezTo>
                  <a:cubicBezTo>
                    <a:pt x="548483" y="789861"/>
                    <a:pt x="557532" y="769858"/>
                    <a:pt x="572296" y="755571"/>
                  </a:cubicBezTo>
                  <a:cubicBezTo>
                    <a:pt x="568962" y="753189"/>
                    <a:pt x="565152" y="750808"/>
                    <a:pt x="562294" y="749379"/>
                  </a:cubicBezTo>
                  <a:cubicBezTo>
                    <a:pt x="548483" y="741759"/>
                    <a:pt x="547531" y="741759"/>
                    <a:pt x="531814" y="755571"/>
                  </a:cubicBezTo>
                  <a:cubicBezTo>
                    <a:pt x="522765" y="763191"/>
                    <a:pt x="514669" y="770811"/>
                    <a:pt x="513717" y="772716"/>
                  </a:cubicBezTo>
                  <a:cubicBezTo>
                    <a:pt x="510383" y="779859"/>
                    <a:pt x="459424" y="748903"/>
                    <a:pt x="397512" y="701278"/>
                  </a:cubicBezTo>
                  <a:lnTo>
                    <a:pt x="385606" y="692229"/>
                  </a:lnTo>
                  <a:lnTo>
                    <a:pt x="383224" y="706517"/>
                  </a:lnTo>
                  <a:cubicBezTo>
                    <a:pt x="382748" y="708898"/>
                    <a:pt x="381796" y="712708"/>
                    <a:pt x="379890" y="717471"/>
                  </a:cubicBezTo>
                  <a:cubicBezTo>
                    <a:pt x="397036" y="800814"/>
                    <a:pt x="389892" y="868918"/>
                    <a:pt x="409894" y="973217"/>
                  </a:cubicBezTo>
                  <a:cubicBezTo>
                    <a:pt x="415133" y="1008936"/>
                    <a:pt x="420848" y="1041321"/>
                    <a:pt x="421801" y="1045131"/>
                  </a:cubicBezTo>
                  <a:cubicBezTo>
                    <a:pt x="423229" y="1049893"/>
                    <a:pt x="420848" y="1053703"/>
                    <a:pt x="414657" y="1056561"/>
                  </a:cubicBezTo>
                  <a:lnTo>
                    <a:pt x="356078" y="1057513"/>
                  </a:lnTo>
                  <a:lnTo>
                    <a:pt x="356078" y="1098471"/>
                  </a:lnTo>
                  <a:cubicBezTo>
                    <a:pt x="346077" y="1229916"/>
                    <a:pt x="349887" y="1362313"/>
                    <a:pt x="343219" y="1496139"/>
                  </a:cubicBezTo>
                  <a:cubicBezTo>
                    <a:pt x="338933" y="1512808"/>
                    <a:pt x="335599" y="1529953"/>
                    <a:pt x="335123" y="1534716"/>
                  </a:cubicBezTo>
                  <a:cubicBezTo>
                    <a:pt x="335123" y="1539002"/>
                    <a:pt x="332265" y="1548051"/>
                    <a:pt x="328932" y="1554718"/>
                  </a:cubicBezTo>
                  <a:cubicBezTo>
                    <a:pt x="319883" y="1572816"/>
                    <a:pt x="330837" y="1580912"/>
                    <a:pt x="372747" y="1587580"/>
                  </a:cubicBezTo>
                  <a:cubicBezTo>
                    <a:pt x="384653" y="1589484"/>
                    <a:pt x="391321" y="1593294"/>
                    <a:pt x="397512" y="1602343"/>
                  </a:cubicBezTo>
                  <a:cubicBezTo>
                    <a:pt x="408942" y="1618059"/>
                    <a:pt x="407037" y="1630442"/>
                    <a:pt x="391797" y="1638062"/>
                  </a:cubicBezTo>
                  <a:cubicBezTo>
                    <a:pt x="385129" y="1641396"/>
                    <a:pt x="378938" y="1645682"/>
                    <a:pt x="377509" y="1647587"/>
                  </a:cubicBezTo>
                  <a:cubicBezTo>
                    <a:pt x="376081" y="1649492"/>
                    <a:pt x="353221" y="1651873"/>
                    <a:pt x="326074" y="1653302"/>
                  </a:cubicBezTo>
                  <a:cubicBezTo>
                    <a:pt x="298928" y="1654731"/>
                    <a:pt x="276544" y="1656159"/>
                    <a:pt x="275592" y="1657112"/>
                  </a:cubicBezTo>
                  <a:cubicBezTo>
                    <a:pt x="274639" y="1657588"/>
                    <a:pt x="277021" y="1664256"/>
                    <a:pt x="280354" y="1671399"/>
                  </a:cubicBezTo>
                  <a:cubicBezTo>
                    <a:pt x="288927" y="1689021"/>
                    <a:pt x="288451" y="1693307"/>
                    <a:pt x="276068" y="1703308"/>
                  </a:cubicBezTo>
                  <a:cubicBezTo>
                    <a:pt x="267019" y="1710452"/>
                    <a:pt x="260352" y="1711881"/>
                    <a:pt x="221776" y="1711881"/>
                  </a:cubicBezTo>
                  <a:cubicBezTo>
                    <a:pt x="179389" y="1711881"/>
                    <a:pt x="148909" y="1698069"/>
                    <a:pt x="119858" y="1689497"/>
                  </a:cubicBezTo>
                  <a:cubicBezTo>
                    <a:pt x="112238" y="1687116"/>
                    <a:pt x="98903" y="1685687"/>
                    <a:pt x="90807" y="1678543"/>
                  </a:cubicBezTo>
                  <a:lnTo>
                    <a:pt x="76043" y="1665208"/>
                  </a:lnTo>
                  <a:lnTo>
                    <a:pt x="76519" y="1633299"/>
                  </a:lnTo>
                  <a:cubicBezTo>
                    <a:pt x="80806" y="1615678"/>
                    <a:pt x="78424" y="1592818"/>
                    <a:pt x="79853" y="1582817"/>
                  </a:cubicBezTo>
                  <a:cubicBezTo>
                    <a:pt x="82711" y="1568053"/>
                    <a:pt x="85092" y="1563767"/>
                    <a:pt x="95093" y="1559005"/>
                  </a:cubicBezTo>
                  <a:cubicBezTo>
                    <a:pt x="93664" y="1401366"/>
                    <a:pt x="98903" y="1248966"/>
                    <a:pt x="110333" y="1123236"/>
                  </a:cubicBezTo>
                  <a:lnTo>
                    <a:pt x="109857" y="1104662"/>
                  </a:lnTo>
                  <a:lnTo>
                    <a:pt x="97951" y="1104662"/>
                  </a:lnTo>
                  <a:cubicBezTo>
                    <a:pt x="85092" y="1104662"/>
                    <a:pt x="12702" y="1107519"/>
                    <a:pt x="12702" y="1096566"/>
                  </a:cubicBezTo>
                  <a:cubicBezTo>
                    <a:pt x="-4443" y="1003221"/>
                    <a:pt x="7463" y="900351"/>
                    <a:pt x="9368" y="806053"/>
                  </a:cubicBezTo>
                  <a:cubicBezTo>
                    <a:pt x="12226" y="690801"/>
                    <a:pt x="22227" y="674608"/>
                    <a:pt x="37943" y="586978"/>
                  </a:cubicBezTo>
                  <a:cubicBezTo>
                    <a:pt x="89378" y="365046"/>
                    <a:pt x="108428" y="160258"/>
                    <a:pt x="254637" y="163592"/>
                  </a:cubicBezTo>
                  <a:cubicBezTo>
                    <a:pt x="277497" y="145494"/>
                    <a:pt x="280354" y="144066"/>
                    <a:pt x="289879" y="149304"/>
                  </a:cubicBezTo>
                  <a:cubicBezTo>
                    <a:pt x="301309" y="155019"/>
                    <a:pt x="302262" y="155019"/>
                    <a:pt x="302262" y="143113"/>
                  </a:cubicBezTo>
                  <a:cubicBezTo>
                    <a:pt x="302262" y="118824"/>
                    <a:pt x="303690" y="110728"/>
                    <a:pt x="308453" y="106442"/>
                  </a:cubicBezTo>
                  <a:cubicBezTo>
                    <a:pt x="311311" y="103584"/>
                    <a:pt x="313215" y="95012"/>
                    <a:pt x="312263" y="86439"/>
                  </a:cubicBezTo>
                  <a:cubicBezTo>
                    <a:pt x="310834" y="67866"/>
                    <a:pt x="318454" y="43101"/>
                    <a:pt x="329884" y="27384"/>
                  </a:cubicBezTo>
                  <a:cubicBezTo>
                    <a:pt x="342267" y="11668"/>
                    <a:pt x="366079" y="3572"/>
                    <a:pt x="391321" y="3572"/>
                  </a:cubicBezTo>
                  <a:lnTo>
                    <a:pt x="391321" y="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0" name="Forma Livre: Forma 9">
              <a:extLst>
                <a:ext uri="{FF2B5EF4-FFF2-40B4-BE49-F238E27FC236}">
                  <a16:creationId xmlns:a16="http://schemas.microsoft.com/office/drawing/2014/main" id="{15DD4EEF-19AE-4734-9806-0C5C22DF605D}"/>
                </a:ext>
              </a:extLst>
            </p:cNvPr>
            <p:cNvSpPr/>
            <p:nvPr/>
          </p:nvSpPr>
          <p:spPr>
            <a:xfrm>
              <a:off x="4569344" y="2843652"/>
              <a:ext cx="819150" cy="671513"/>
            </a:xfrm>
            <a:custGeom>
              <a:avLst/>
              <a:gdLst>
                <a:gd name="connsiteX0" fmla="*/ 299360 w 819149"/>
                <a:gd name="connsiteY0" fmla="*/ 287554 h 671512"/>
                <a:gd name="connsiteX1" fmla="*/ 448902 w 819149"/>
                <a:gd name="connsiteY1" fmla="*/ 208496 h 671512"/>
                <a:gd name="connsiteX2" fmla="*/ 469381 w 819149"/>
                <a:gd name="connsiteY2" fmla="*/ 205163 h 671512"/>
                <a:gd name="connsiteX3" fmla="*/ 470810 w 819149"/>
                <a:gd name="connsiteY3" fmla="*/ 193257 h 671512"/>
                <a:gd name="connsiteX4" fmla="*/ 452236 w 819149"/>
                <a:gd name="connsiteY4" fmla="*/ 169920 h 671512"/>
                <a:gd name="connsiteX5" fmla="*/ 447474 w 819149"/>
                <a:gd name="connsiteY5" fmla="*/ 117057 h 671512"/>
                <a:gd name="connsiteX6" fmla="*/ 462237 w 819149"/>
                <a:gd name="connsiteY6" fmla="*/ 110389 h 671512"/>
                <a:gd name="connsiteX7" fmla="*/ 467000 w 819149"/>
                <a:gd name="connsiteY7" fmla="*/ 111818 h 671512"/>
                <a:gd name="connsiteX8" fmla="*/ 489384 w 819149"/>
                <a:gd name="connsiteY8" fmla="*/ 48953 h 671512"/>
                <a:gd name="connsiteX9" fmla="*/ 554154 w 819149"/>
                <a:gd name="connsiteY9" fmla="*/ 6090 h 671512"/>
                <a:gd name="connsiteX10" fmla="*/ 629877 w 819149"/>
                <a:gd name="connsiteY10" fmla="*/ 15615 h 671512"/>
                <a:gd name="connsiteX11" fmla="*/ 674645 w 819149"/>
                <a:gd name="connsiteY11" fmla="*/ 69908 h 671512"/>
                <a:gd name="connsiteX12" fmla="*/ 681312 w 819149"/>
                <a:gd name="connsiteY12" fmla="*/ 144203 h 671512"/>
                <a:gd name="connsiteX13" fmla="*/ 668930 w 819149"/>
                <a:gd name="connsiteY13" fmla="*/ 178493 h 671512"/>
                <a:gd name="connsiteX14" fmla="*/ 671311 w 819149"/>
                <a:gd name="connsiteY14" fmla="*/ 194685 h 671512"/>
                <a:gd name="connsiteX15" fmla="*/ 654166 w 819149"/>
                <a:gd name="connsiteY15" fmla="*/ 217069 h 671512"/>
                <a:gd name="connsiteX16" fmla="*/ 651309 w 819149"/>
                <a:gd name="connsiteY16" fmla="*/ 218974 h 671512"/>
                <a:gd name="connsiteX17" fmla="*/ 601302 w 819149"/>
                <a:gd name="connsiteY17" fmla="*/ 270885 h 671512"/>
                <a:gd name="connsiteX18" fmla="*/ 602255 w 819149"/>
                <a:gd name="connsiteY18" fmla="*/ 279458 h 671512"/>
                <a:gd name="connsiteX19" fmla="*/ 621781 w 819149"/>
                <a:gd name="connsiteY19" fmla="*/ 302318 h 671512"/>
                <a:gd name="connsiteX20" fmla="*/ 636069 w 819149"/>
                <a:gd name="connsiteY20" fmla="*/ 339942 h 671512"/>
                <a:gd name="connsiteX21" fmla="*/ 686075 w 819149"/>
                <a:gd name="connsiteY21" fmla="*/ 420428 h 671512"/>
                <a:gd name="connsiteX22" fmla="*/ 726080 w 819149"/>
                <a:gd name="connsiteY22" fmla="*/ 514725 h 671512"/>
                <a:gd name="connsiteX23" fmla="*/ 747511 w 819149"/>
                <a:gd name="connsiteY23" fmla="*/ 518535 h 671512"/>
                <a:gd name="connsiteX24" fmla="*/ 763227 w 819149"/>
                <a:gd name="connsiteY24" fmla="*/ 519964 h 671512"/>
                <a:gd name="connsiteX25" fmla="*/ 780849 w 819149"/>
                <a:gd name="connsiteY25" fmla="*/ 522345 h 671512"/>
                <a:gd name="connsiteX26" fmla="*/ 797994 w 819149"/>
                <a:gd name="connsiteY26" fmla="*/ 525679 h 671512"/>
                <a:gd name="connsiteX27" fmla="*/ 819425 w 819149"/>
                <a:gd name="connsiteY27" fmla="*/ 543777 h 671512"/>
                <a:gd name="connsiteX28" fmla="*/ 810852 w 819149"/>
                <a:gd name="connsiteY28" fmla="*/ 555683 h 671512"/>
                <a:gd name="connsiteX29" fmla="*/ 799422 w 819149"/>
                <a:gd name="connsiteY29" fmla="*/ 544253 h 671512"/>
                <a:gd name="connsiteX30" fmla="*/ 797517 w 819149"/>
                <a:gd name="connsiteY30" fmla="*/ 555207 h 671512"/>
                <a:gd name="connsiteX31" fmla="*/ 786087 w 819149"/>
                <a:gd name="connsiteY31" fmla="*/ 556159 h 671512"/>
                <a:gd name="connsiteX32" fmla="*/ 773229 w 819149"/>
                <a:gd name="connsiteY32" fmla="*/ 546634 h 671512"/>
                <a:gd name="connsiteX33" fmla="*/ 739891 w 819149"/>
                <a:gd name="connsiteY33" fmla="*/ 552825 h 671512"/>
                <a:gd name="connsiteX34" fmla="*/ 749416 w 819149"/>
                <a:gd name="connsiteY34" fmla="*/ 561398 h 671512"/>
                <a:gd name="connsiteX35" fmla="*/ 739891 w 819149"/>
                <a:gd name="connsiteY35" fmla="*/ 568065 h 671512"/>
                <a:gd name="connsiteX36" fmla="*/ 708935 w 819149"/>
                <a:gd name="connsiteY36" fmla="*/ 553778 h 671512"/>
                <a:gd name="connsiteX37" fmla="*/ 686075 w 819149"/>
                <a:gd name="connsiteY37" fmla="*/ 539490 h 671512"/>
                <a:gd name="connsiteX38" fmla="*/ 641784 w 819149"/>
                <a:gd name="connsiteY38" fmla="*/ 483769 h 671512"/>
                <a:gd name="connsiteX39" fmla="*/ 606065 w 819149"/>
                <a:gd name="connsiteY39" fmla="*/ 430429 h 671512"/>
                <a:gd name="connsiteX40" fmla="*/ 575585 w 819149"/>
                <a:gd name="connsiteY40" fmla="*/ 384233 h 671512"/>
                <a:gd name="connsiteX41" fmla="*/ 563679 w 819149"/>
                <a:gd name="connsiteY41" fmla="*/ 360896 h 671512"/>
                <a:gd name="connsiteX42" fmla="*/ 531294 w 819149"/>
                <a:gd name="connsiteY42" fmla="*/ 404712 h 671512"/>
                <a:gd name="connsiteX43" fmla="*/ 427471 w 819149"/>
                <a:gd name="connsiteY43" fmla="*/ 444717 h 671512"/>
                <a:gd name="connsiteX44" fmla="*/ 428900 w 819149"/>
                <a:gd name="connsiteY44" fmla="*/ 465671 h 671512"/>
                <a:gd name="connsiteX45" fmla="*/ 433186 w 819149"/>
                <a:gd name="connsiteY45" fmla="*/ 543777 h 671512"/>
                <a:gd name="connsiteX46" fmla="*/ 440330 w 819149"/>
                <a:gd name="connsiteY46" fmla="*/ 579019 h 671512"/>
                <a:gd name="connsiteX47" fmla="*/ 440806 w 819149"/>
                <a:gd name="connsiteY47" fmla="*/ 597117 h 671512"/>
                <a:gd name="connsiteX48" fmla="*/ 458427 w 819149"/>
                <a:gd name="connsiteY48" fmla="*/ 598545 h 671512"/>
                <a:gd name="connsiteX49" fmla="*/ 470810 w 819149"/>
                <a:gd name="connsiteY49" fmla="*/ 604737 h 671512"/>
                <a:gd name="connsiteX50" fmla="*/ 487955 w 819149"/>
                <a:gd name="connsiteY50" fmla="*/ 608547 h 671512"/>
                <a:gd name="connsiteX51" fmla="*/ 493194 w 819149"/>
                <a:gd name="connsiteY51" fmla="*/ 620929 h 671512"/>
                <a:gd name="connsiteX52" fmla="*/ 511767 w 819149"/>
                <a:gd name="connsiteY52" fmla="*/ 643313 h 671512"/>
                <a:gd name="connsiteX53" fmla="*/ 510815 w 819149"/>
                <a:gd name="connsiteY53" fmla="*/ 650457 h 671512"/>
                <a:gd name="connsiteX54" fmla="*/ 507005 w 819149"/>
                <a:gd name="connsiteY54" fmla="*/ 651409 h 671512"/>
                <a:gd name="connsiteX55" fmla="*/ 500814 w 819149"/>
                <a:gd name="connsiteY55" fmla="*/ 659505 h 671512"/>
                <a:gd name="connsiteX56" fmla="*/ 483669 w 819149"/>
                <a:gd name="connsiteY56" fmla="*/ 653314 h 671512"/>
                <a:gd name="connsiteX57" fmla="*/ 473667 w 819149"/>
                <a:gd name="connsiteY57" fmla="*/ 646647 h 671512"/>
                <a:gd name="connsiteX58" fmla="*/ 477954 w 819149"/>
                <a:gd name="connsiteY58" fmla="*/ 660934 h 671512"/>
                <a:gd name="connsiteX59" fmla="*/ 458904 w 819149"/>
                <a:gd name="connsiteY59" fmla="*/ 663792 h 671512"/>
                <a:gd name="connsiteX60" fmla="*/ 446521 w 819149"/>
                <a:gd name="connsiteY60" fmla="*/ 651885 h 671512"/>
                <a:gd name="connsiteX61" fmla="*/ 426519 w 819149"/>
                <a:gd name="connsiteY61" fmla="*/ 649028 h 671512"/>
                <a:gd name="connsiteX62" fmla="*/ 423661 w 819149"/>
                <a:gd name="connsiteY62" fmla="*/ 665220 h 671512"/>
                <a:gd name="connsiteX63" fmla="*/ 410326 w 819149"/>
                <a:gd name="connsiteY63" fmla="*/ 660934 h 671512"/>
                <a:gd name="connsiteX64" fmla="*/ 394610 w 819149"/>
                <a:gd name="connsiteY64" fmla="*/ 647123 h 671512"/>
                <a:gd name="connsiteX65" fmla="*/ 380322 w 819149"/>
                <a:gd name="connsiteY65" fmla="*/ 632835 h 671512"/>
                <a:gd name="connsiteX66" fmla="*/ 377941 w 819149"/>
                <a:gd name="connsiteY66" fmla="*/ 622834 h 671512"/>
                <a:gd name="connsiteX67" fmla="*/ 363654 w 819149"/>
                <a:gd name="connsiteY67" fmla="*/ 574257 h 671512"/>
                <a:gd name="connsiteX68" fmla="*/ 356510 w 819149"/>
                <a:gd name="connsiteY68" fmla="*/ 480435 h 671512"/>
                <a:gd name="connsiteX69" fmla="*/ 355081 w 819149"/>
                <a:gd name="connsiteY69" fmla="*/ 462338 h 671512"/>
                <a:gd name="connsiteX70" fmla="*/ 353652 w 819149"/>
                <a:gd name="connsiteY70" fmla="*/ 454718 h 671512"/>
                <a:gd name="connsiteX71" fmla="*/ 307456 w 819149"/>
                <a:gd name="connsiteY71" fmla="*/ 471863 h 671512"/>
                <a:gd name="connsiteX72" fmla="*/ 299836 w 819149"/>
                <a:gd name="connsiteY72" fmla="*/ 500914 h 671512"/>
                <a:gd name="connsiteX73" fmla="*/ 267927 w 819149"/>
                <a:gd name="connsiteY73" fmla="*/ 529013 h 671512"/>
                <a:gd name="connsiteX74" fmla="*/ 266975 w 819149"/>
                <a:gd name="connsiteY74" fmla="*/ 572828 h 671512"/>
                <a:gd name="connsiteX75" fmla="*/ 226017 w 819149"/>
                <a:gd name="connsiteY75" fmla="*/ 600450 h 671512"/>
                <a:gd name="connsiteX76" fmla="*/ 136959 w 819149"/>
                <a:gd name="connsiteY76" fmla="*/ 572352 h 671512"/>
                <a:gd name="connsiteX77" fmla="*/ 114575 w 819149"/>
                <a:gd name="connsiteY77" fmla="*/ 545682 h 671512"/>
                <a:gd name="connsiteX78" fmla="*/ 103145 w 819149"/>
                <a:gd name="connsiteY78" fmla="*/ 566637 h 671512"/>
                <a:gd name="connsiteX79" fmla="*/ 73617 w 819149"/>
                <a:gd name="connsiteY79" fmla="*/ 578067 h 671512"/>
                <a:gd name="connsiteX80" fmla="*/ 55996 w 819149"/>
                <a:gd name="connsiteY80" fmla="*/ 558064 h 671512"/>
                <a:gd name="connsiteX81" fmla="*/ 67426 w 819149"/>
                <a:gd name="connsiteY81" fmla="*/ 548063 h 671512"/>
                <a:gd name="connsiteX82" fmla="*/ 70760 w 819149"/>
                <a:gd name="connsiteY82" fmla="*/ 539967 h 671512"/>
                <a:gd name="connsiteX83" fmla="*/ 70760 w 819149"/>
                <a:gd name="connsiteY83" fmla="*/ 498533 h 671512"/>
                <a:gd name="connsiteX84" fmla="*/ 69331 w 819149"/>
                <a:gd name="connsiteY84" fmla="*/ 464719 h 671512"/>
                <a:gd name="connsiteX85" fmla="*/ 59330 w 819149"/>
                <a:gd name="connsiteY85" fmla="*/ 467577 h 671512"/>
                <a:gd name="connsiteX86" fmla="*/ 44566 w 819149"/>
                <a:gd name="connsiteY86" fmla="*/ 482340 h 671512"/>
                <a:gd name="connsiteX87" fmla="*/ 26469 w 819149"/>
                <a:gd name="connsiteY87" fmla="*/ 494246 h 671512"/>
                <a:gd name="connsiteX88" fmla="*/ 3609 w 819149"/>
                <a:gd name="connsiteY88" fmla="*/ 497580 h 671512"/>
                <a:gd name="connsiteX89" fmla="*/ 8371 w 819149"/>
                <a:gd name="connsiteY89" fmla="*/ 470434 h 671512"/>
                <a:gd name="connsiteX90" fmla="*/ 36470 w 819149"/>
                <a:gd name="connsiteY90" fmla="*/ 420904 h 671512"/>
                <a:gd name="connsiteX91" fmla="*/ 55520 w 819149"/>
                <a:gd name="connsiteY91" fmla="*/ 387567 h 671512"/>
                <a:gd name="connsiteX92" fmla="*/ 85047 w 819149"/>
                <a:gd name="connsiteY92" fmla="*/ 401378 h 671512"/>
                <a:gd name="connsiteX93" fmla="*/ 103145 w 819149"/>
                <a:gd name="connsiteY93" fmla="*/ 417570 h 671512"/>
                <a:gd name="connsiteX94" fmla="*/ 117432 w 819149"/>
                <a:gd name="connsiteY94" fmla="*/ 417094 h 671512"/>
                <a:gd name="connsiteX95" fmla="*/ 123624 w 819149"/>
                <a:gd name="connsiteY95" fmla="*/ 368517 h 671512"/>
                <a:gd name="connsiteX96" fmla="*/ 169344 w 819149"/>
                <a:gd name="connsiteY96" fmla="*/ 305652 h 671512"/>
                <a:gd name="connsiteX97" fmla="*/ 266022 w 819149"/>
                <a:gd name="connsiteY97" fmla="*/ 269457 h 671512"/>
                <a:gd name="connsiteX98" fmla="*/ 282691 w 819149"/>
                <a:gd name="connsiteY98" fmla="*/ 268504 h 671512"/>
                <a:gd name="connsiteX99" fmla="*/ 299360 w 819149"/>
                <a:gd name="connsiteY99" fmla="*/ 287554 h 671512"/>
                <a:gd name="connsiteX100" fmla="*/ 299360 w 819149"/>
                <a:gd name="connsiteY100" fmla="*/ 287554 h 67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819149" h="671512">
                  <a:moveTo>
                    <a:pt x="299360" y="287554"/>
                  </a:moveTo>
                  <a:cubicBezTo>
                    <a:pt x="344604" y="259455"/>
                    <a:pt x="400801" y="215640"/>
                    <a:pt x="448902" y="208496"/>
                  </a:cubicBezTo>
                  <a:cubicBezTo>
                    <a:pt x="477001" y="204687"/>
                    <a:pt x="469381" y="205163"/>
                    <a:pt x="469381" y="205163"/>
                  </a:cubicBezTo>
                  <a:lnTo>
                    <a:pt x="470810" y="193257"/>
                  </a:lnTo>
                  <a:cubicBezTo>
                    <a:pt x="470810" y="193257"/>
                    <a:pt x="462237" y="193257"/>
                    <a:pt x="452236" y="169920"/>
                  </a:cubicBezTo>
                  <a:cubicBezTo>
                    <a:pt x="442235" y="147060"/>
                    <a:pt x="446521" y="124677"/>
                    <a:pt x="447474" y="117057"/>
                  </a:cubicBezTo>
                  <a:cubicBezTo>
                    <a:pt x="448426" y="109913"/>
                    <a:pt x="457475" y="108960"/>
                    <a:pt x="462237" y="110389"/>
                  </a:cubicBezTo>
                  <a:lnTo>
                    <a:pt x="467000" y="111818"/>
                  </a:lnTo>
                  <a:cubicBezTo>
                    <a:pt x="467000" y="111818"/>
                    <a:pt x="473191" y="73718"/>
                    <a:pt x="489384" y="48953"/>
                  </a:cubicBezTo>
                  <a:cubicBezTo>
                    <a:pt x="505576" y="24188"/>
                    <a:pt x="530341" y="10377"/>
                    <a:pt x="554154" y="6090"/>
                  </a:cubicBezTo>
                  <a:cubicBezTo>
                    <a:pt x="577966" y="1804"/>
                    <a:pt x="610351" y="1804"/>
                    <a:pt x="629877" y="15615"/>
                  </a:cubicBezTo>
                  <a:cubicBezTo>
                    <a:pt x="649404" y="28950"/>
                    <a:pt x="664167" y="39904"/>
                    <a:pt x="674645" y="69908"/>
                  </a:cubicBezTo>
                  <a:cubicBezTo>
                    <a:pt x="685122" y="99912"/>
                    <a:pt x="686551" y="125629"/>
                    <a:pt x="681312" y="144203"/>
                  </a:cubicBezTo>
                  <a:cubicBezTo>
                    <a:pt x="676074" y="162300"/>
                    <a:pt x="668930" y="178493"/>
                    <a:pt x="668930" y="178493"/>
                  </a:cubicBezTo>
                  <a:cubicBezTo>
                    <a:pt x="680360" y="178969"/>
                    <a:pt x="677502" y="188018"/>
                    <a:pt x="671311" y="194685"/>
                  </a:cubicBezTo>
                  <a:cubicBezTo>
                    <a:pt x="666549" y="199924"/>
                    <a:pt x="654166" y="217069"/>
                    <a:pt x="654166" y="217069"/>
                  </a:cubicBezTo>
                  <a:lnTo>
                    <a:pt x="651309" y="218974"/>
                  </a:lnTo>
                  <a:cubicBezTo>
                    <a:pt x="639879" y="243263"/>
                    <a:pt x="623686" y="261360"/>
                    <a:pt x="601302" y="270885"/>
                  </a:cubicBezTo>
                  <a:cubicBezTo>
                    <a:pt x="588920" y="275171"/>
                    <a:pt x="595587" y="275171"/>
                    <a:pt x="602255" y="279458"/>
                  </a:cubicBezTo>
                  <a:cubicBezTo>
                    <a:pt x="609875" y="284220"/>
                    <a:pt x="619400" y="291840"/>
                    <a:pt x="621781" y="302318"/>
                  </a:cubicBezTo>
                  <a:cubicBezTo>
                    <a:pt x="626067" y="319939"/>
                    <a:pt x="631782" y="329940"/>
                    <a:pt x="636069" y="339942"/>
                  </a:cubicBezTo>
                  <a:cubicBezTo>
                    <a:pt x="640831" y="349943"/>
                    <a:pt x="672264" y="395663"/>
                    <a:pt x="686075" y="420428"/>
                  </a:cubicBezTo>
                  <a:cubicBezTo>
                    <a:pt x="699886" y="445193"/>
                    <a:pt x="722270" y="512820"/>
                    <a:pt x="726080" y="514725"/>
                  </a:cubicBezTo>
                  <a:cubicBezTo>
                    <a:pt x="729890" y="516154"/>
                    <a:pt x="743701" y="517107"/>
                    <a:pt x="747511" y="518535"/>
                  </a:cubicBezTo>
                  <a:cubicBezTo>
                    <a:pt x="751321" y="519964"/>
                    <a:pt x="760370" y="520917"/>
                    <a:pt x="763227" y="519964"/>
                  </a:cubicBezTo>
                  <a:cubicBezTo>
                    <a:pt x="766085" y="519012"/>
                    <a:pt x="780849" y="522345"/>
                    <a:pt x="780849" y="522345"/>
                  </a:cubicBezTo>
                  <a:cubicBezTo>
                    <a:pt x="780849" y="522345"/>
                    <a:pt x="789897" y="521869"/>
                    <a:pt x="797994" y="525679"/>
                  </a:cubicBezTo>
                  <a:cubicBezTo>
                    <a:pt x="806090" y="529489"/>
                    <a:pt x="816091" y="538062"/>
                    <a:pt x="819425" y="543777"/>
                  </a:cubicBezTo>
                  <a:cubicBezTo>
                    <a:pt x="822759" y="549492"/>
                    <a:pt x="814186" y="557112"/>
                    <a:pt x="810852" y="555683"/>
                  </a:cubicBezTo>
                  <a:cubicBezTo>
                    <a:pt x="807995" y="554254"/>
                    <a:pt x="799422" y="544253"/>
                    <a:pt x="799422" y="544253"/>
                  </a:cubicBezTo>
                  <a:cubicBezTo>
                    <a:pt x="799422" y="544253"/>
                    <a:pt x="799422" y="551873"/>
                    <a:pt x="797517" y="555207"/>
                  </a:cubicBezTo>
                  <a:cubicBezTo>
                    <a:pt x="796089" y="558064"/>
                    <a:pt x="790374" y="560922"/>
                    <a:pt x="786087" y="556159"/>
                  </a:cubicBezTo>
                  <a:cubicBezTo>
                    <a:pt x="781801" y="551397"/>
                    <a:pt x="773229" y="546634"/>
                    <a:pt x="773229" y="546634"/>
                  </a:cubicBezTo>
                  <a:lnTo>
                    <a:pt x="739891" y="552825"/>
                  </a:lnTo>
                  <a:cubicBezTo>
                    <a:pt x="739891" y="552825"/>
                    <a:pt x="748464" y="557112"/>
                    <a:pt x="749416" y="561398"/>
                  </a:cubicBezTo>
                  <a:cubicBezTo>
                    <a:pt x="750369" y="565684"/>
                    <a:pt x="751797" y="571399"/>
                    <a:pt x="739891" y="568065"/>
                  </a:cubicBezTo>
                  <a:cubicBezTo>
                    <a:pt x="728461" y="564255"/>
                    <a:pt x="714174" y="554730"/>
                    <a:pt x="708935" y="553778"/>
                  </a:cubicBezTo>
                  <a:cubicBezTo>
                    <a:pt x="699886" y="554254"/>
                    <a:pt x="689885" y="558540"/>
                    <a:pt x="686075" y="539490"/>
                  </a:cubicBezTo>
                  <a:cubicBezTo>
                    <a:pt x="686075" y="539490"/>
                    <a:pt x="669882" y="526632"/>
                    <a:pt x="641784" y="483769"/>
                  </a:cubicBezTo>
                  <a:cubicBezTo>
                    <a:pt x="613685" y="441383"/>
                    <a:pt x="609875" y="433763"/>
                    <a:pt x="606065" y="430429"/>
                  </a:cubicBezTo>
                  <a:cubicBezTo>
                    <a:pt x="602255" y="427095"/>
                    <a:pt x="580824" y="393758"/>
                    <a:pt x="575585" y="384233"/>
                  </a:cubicBezTo>
                  <a:cubicBezTo>
                    <a:pt x="570346" y="374708"/>
                    <a:pt x="563679" y="360896"/>
                    <a:pt x="563679" y="360896"/>
                  </a:cubicBezTo>
                  <a:cubicBezTo>
                    <a:pt x="563679" y="360896"/>
                    <a:pt x="551296" y="386614"/>
                    <a:pt x="531294" y="404712"/>
                  </a:cubicBezTo>
                  <a:cubicBezTo>
                    <a:pt x="511767" y="422333"/>
                    <a:pt x="427471" y="444717"/>
                    <a:pt x="427471" y="444717"/>
                  </a:cubicBezTo>
                  <a:cubicBezTo>
                    <a:pt x="427471" y="444717"/>
                    <a:pt x="427471" y="456146"/>
                    <a:pt x="428900" y="465671"/>
                  </a:cubicBezTo>
                  <a:cubicBezTo>
                    <a:pt x="430329" y="475196"/>
                    <a:pt x="422232" y="511868"/>
                    <a:pt x="433186" y="543777"/>
                  </a:cubicBezTo>
                  <a:cubicBezTo>
                    <a:pt x="436044" y="551873"/>
                    <a:pt x="439377" y="575209"/>
                    <a:pt x="440330" y="579019"/>
                  </a:cubicBezTo>
                  <a:cubicBezTo>
                    <a:pt x="441282" y="582353"/>
                    <a:pt x="440806" y="597117"/>
                    <a:pt x="440806" y="597117"/>
                  </a:cubicBezTo>
                  <a:cubicBezTo>
                    <a:pt x="440806" y="597117"/>
                    <a:pt x="455094" y="597117"/>
                    <a:pt x="458427" y="598545"/>
                  </a:cubicBezTo>
                  <a:cubicBezTo>
                    <a:pt x="461285" y="599974"/>
                    <a:pt x="470810" y="604737"/>
                    <a:pt x="470810" y="604737"/>
                  </a:cubicBezTo>
                  <a:cubicBezTo>
                    <a:pt x="470810" y="604737"/>
                    <a:pt x="484145" y="605689"/>
                    <a:pt x="487955" y="608547"/>
                  </a:cubicBezTo>
                  <a:cubicBezTo>
                    <a:pt x="491765" y="611404"/>
                    <a:pt x="493194" y="620929"/>
                    <a:pt x="493194" y="620929"/>
                  </a:cubicBezTo>
                  <a:cubicBezTo>
                    <a:pt x="493194" y="620929"/>
                    <a:pt x="510339" y="638550"/>
                    <a:pt x="511767" y="643313"/>
                  </a:cubicBezTo>
                  <a:cubicBezTo>
                    <a:pt x="513196" y="648075"/>
                    <a:pt x="513196" y="650457"/>
                    <a:pt x="510815" y="650457"/>
                  </a:cubicBezTo>
                  <a:cubicBezTo>
                    <a:pt x="508434" y="650457"/>
                    <a:pt x="507005" y="651409"/>
                    <a:pt x="507005" y="651409"/>
                  </a:cubicBezTo>
                  <a:cubicBezTo>
                    <a:pt x="507005" y="651409"/>
                    <a:pt x="507957" y="657600"/>
                    <a:pt x="500814" y="659505"/>
                  </a:cubicBezTo>
                  <a:cubicBezTo>
                    <a:pt x="493670" y="661410"/>
                    <a:pt x="483669" y="653314"/>
                    <a:pt x="483669" y="653314"/>
                  </a:cubicBezTo>
                  <a:lnTo>
                    <a:pt x="473667" y="646647"/>
                  </a:lnTo>
                  <a:cubicBezTo>
                    <a:pt x="473667" y="646647"/>
                    <a:pt x="477954" y="658553"/>
                    <a:pt x="477954" y="660934"/>
                  </a:cubicBezTo>
                  <a:cubicBezTo>
                    <a:pt x="475096" y="669030"/>
                    <a:pt x="465095" y="669507"/>
                    <a:pt x="458904" y="663792"/>
                  </a:cubicBezTo>
                  <a:cubicBezTo>
                    <a:pt x="458904" y="663792"/>
                    <a:pt x="451760" y="653790"/>
                    <a:pt x="446521" y="651885"/>
                  </a:cubicBezTo>
                  <a:cubicBezTo>
                    <a:pt x="440806" y="649980"/>
                    <a:pt x="426519" y="649028"/>
                    <a:pt x="426519" y="649028"/>
                  </a:cubicBezTo>
                  <a:cubicBezTo>
                    <a:pt x="426519" y="649028"/>
                    <a:pt x="426042" y="660458"/>
                    <a:pt x="423661" y="665220"/>
                  </a:cubicBezTo>
                  <a:cubicBezTo>
                    <a:pt x="415089" y="679984"/>
                    <a:pt x="411279" y="665697"/>
                    <a:pt x="410326" y="660934"/>
                  </a:cubicBezTo>
                  <a:cubicBezTo>
                    <a:pt x="407469" y="647123"/>
                    <a:pt x="398420" y="649504"/>
                    <a:pt x="394610" y="647123"/>
                  </a:cubicBezTo>
                  <a:cubicBezTo>
                    <a:pt x="390800" y="644742"/>
                    <a:pt x="380322" y="641408"/>
                    <a:pt x="380322" y="632835"/>
                  </a:cubicBezTo>
                  <a:cubicBezTo>
                    <a:pt x="379846" y="624263"/>
                    <a:pt x="377941" y="622834"/>
                    <a:pt x="377941" y="622834"/>
                  </a:cubicBezTo>
                  <a:cubicBezTo>
                    <a:pt x="377941" y="622834"/>
                    <a:pt x="364606" y="593307"/>
                    <a:pt x="363654" y="574257"/>
                  </a:cubicBezTo>
                  <a:cubicBezTo>
                    <a:pt x="362701" y="555207"/>
                    <a:pt x="353176" y="499962"/>
                    <a:pt x="356510" y="480435"/>
                  </a:cubicBezTo>
                  <a:cubicBezTo>
                    <a:pt x="356986" y="476625"/>
                    <a:pt x="357939" y="467577"/>
                    <a:pt x="355081" y="462338"/>
                  </a:cubicBezTo>
                  <a:cubicBezTo>
                    <a:pt x="353176" y="459004"/>
                    <a:pt x="353652" y="454718"/>
                    <a:pt x="353652" y="454718"/>
                  </a:cubicBezTo>
                  <a:cubicBezTo>
                    <a:pt x="336507" y="459480"/>
                    <a:pt x="322696" y="465671"/>
                    <a:pt x="307456" y="471863"/>
                  </a:cubicBezTo>
                  <a:cubicBezTo>
                    <a:pt x="307456" y="471863"/>
                    <a:pt x="305075" y="489008"/>
                    <a:pt x="299836" y="500914"/>
                  </a:cubicBezTo>
                  <a:cubicBezTo>
                    <a:pt x="294597" y="513296"/>
                    <a:pt x="267927" y="529013"/>
                    <a:pt x="267927" y="529013"/>
                  </a:cubicBezTo>
                  <a:cubicBezTo>
                    <a:pt x="267927" y="529013"/>
                    <a:pt x="267927" y="557112"/>
                    <a:pt x="266975" y="572828"/>
                  </a:cubicBezTo>
                  <a:cubicBezTo>
                    <a:pt x="266022" y="588544"/>
                    <a:pt x="244591" y="596164"/>
                    <a:pt x="226017" y="600450"/>
                  </a:cubicBezTo>
                  <a:cubicBezTo>
                    <a:pt x="185060" y="608070"/>
                    <a:pt x="166486" y="599974"/>
                    <a:pt x="136959" y="572352"/>
                  </a:cubicBezTo>
                  <a:cubicBezTo>
                    <a:pt x="124576" y="560445"/>
                    <a:pt x="114575" y="545682"/>
                    <a:pt x="114575" y="545682"/>
                  </a:cubicBezTo>
                  <a:cubicBezTo>
                    <a:pt x="114575" y="545682"/>
                    <a:pt x="110289" y="560922"/>
                    <a:pt x="103145" y="566637"/>
                  </a:cubicBezTo>
                  <a:cubicBezTo>
                    <a:pt x="96001" y="572352"/>
                    <a:pt x="96001" y="577114"/>
                    <a:pt x="73617" y="578067"/>
                  </a:cubicBezTo>
                  <a:cubicBezTo>
                    <a:pt x="51234" y="579019"/>
                    <a:pt x="55044" y="563779"/>
                    <a:pt x="55996" y="558064"/>
                  </a:cubicBezTo>
                  <a:cubicBezTo>
                    <a:pt x="56949" y="551873"/>
                    <a:pt x="67426" y="548063"/>
                    <a:pt x="67426" y="548063"/>
                  </a:cubicBezTo>
                  <a:cubicBezTo>
                    <a:pt x="67426" y="548063"/>
                    <a:pt x="70760" y="544253"/>
                    <a:pt x="70760" y="539967"/>
                  </a:cubicBezTo>
                  <a:cubicBezTo>
                    <a:pt x="69807" y="520917"/>
                    <a:pt x="70760" y="502819"/>
                    <a:pt x="70760" y="498533"/>
                  </a:cubicBezTo>
                  <a:cubicBezTo>
                    <a:pt x="70284" y="486627"/>
                    <a:pt x="69331" y="464719"/>
                    <a:pt x="69331" y="464719"/>
                  </a:cubicBezTo>
                  <a:cubicBezTo>
                    <a:pt x="69331" y="464719"/>
                    <a:pt x="66950" y="462338"/>
                    <a:pt x="59330" y="467577"/>
                  </a:cubicBezTo>
                  <a:cubicBezTo>
                    <a:pt x="51710" y="472815"/>
                    <a:pt x="48376" y="479483"/>
                    <a:pt x="44566" y="482340"/>
                  </a:cubicBezTo>
                  <a:cubicBezTo>
                    <a:pt x="40280" y="484721"/>
                    <a:pt x="30279" y="487103"/>
                    <a:pt x="26469" y="494246"/>
                  </a:cubicBezTo>
                  <a:cubicBezTo>
                    <a:pt x="25516" y="510915"/>
                    <a:pt x="4561" y="507105"/>
                    <a:pt x="3609" y="497580"/>
                  </a:cubicBezTo>
                  <a:cubicBezTo>
                    <a:pt x="3132" y="489960"/>
                    <a:pt x="7419" y="491389"/>
                    <a:pt x="8371" y="470434"/>
                  </a:cubicBezTo>
                  <a:cubicBezTo>
                    <a:pt x="9324" y="449479"/>
                    <a:pt x="35994" y="428048"/>
                    <a:pt x="36470" y="420904"/>
                  </a:cubicBezTo>
                  <a:cubicBezTo>
                    <a:pt x="37422" y="413760"/>
                    <a:pt x="38375" y="388519"/>
                    <a:pt x="55520" y="387567"/>
                  </a:cubicBezTo>
                  <a:cubicBezTo>
                    <a:pt x="72189" y="386614"/>
                    <a:pt x="79809" y="391853"/>
                    <a:pt x="85047" y="401378"/>
                  </a:cubicBezTo>
                  <a:cubicBezTo>
                    <a:pt x="90286" y="410903"/>
                    <a:pt x="103145" y="417570"/>
                    <a:pt x="103145" y="417570"/>
                  </a:cubicBezTo>
                  <a:lnTo>
                    <a:pt x="117432" y="417094"/>
                  </a:lnTo>
                  <a:cubicBezTo>
                    <a:pt x="117432" y="417094"/>
                    <a:pt x="116480" y="388995"/>
                    <a:pt x="123624" y="368517"/>
                  </a:cubicBezTo>
                  <a:cubicBezTo>
                    <a:pt x="130291" y="348514"/>
                    <a:pt x="155532" y="311843"/>
                    <a:pt x="169344" y="305652"/>
                  </a:cubicBezTo>
                  <a:cubicBezTo>
                    <a:pt x="202205" y="291840"/>
                    <a:pt x="246972" y="303746"/>
                    <a:pt x="266022" y="269457"/>
                  </a:cubicBezTo>
                  <a:cubicBezTo>
                    <a:pt x="268880" y="260408"/>
                    <a:pt x="274119" y="263742"/>
                    <a:pt x="282691" y="268504"/>
                  </a:cubicBezTo>
                  <a:cubicBezTo>
                    <a:pt x="296979" y="272790"/>
                    <a:pt x="291264" y="274695"/>
                    <a:pt x="299360" y="287554"/>
                  </a:cubicBezTo>
                  <a:lnTo>
                    <a:pt x="299360" y="28755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1" name="Forma Livre: Forma 10">
              <a:extLst>
                <a:ext uri="{FF2B5EF4-FFF2-40B4-BE49-F238E27FC236}">
                  <a16:creationId xmlns:a16="http://schemas.microsoft.com/office/drawing/2014/main" id="{24F69BA0-8F3D-4549-8FF1-75C16AB6C556}"/>
                </a:ext>
              </a:extLst>
            </p:cNvPr>
            <p:cNvSpPr/>
            <p:nvPr/>
          </p:nvSpPr>
          <p:spPr>
            <a:xfrm>
              <a:off x="5445933" y="2311100"/>
              <a:ext cx="409575" cy="1190625"/>
            </a:xfrm>
            <a:custGeom>
              <a:avLst/>
              <a:gdLst>
                <a:gd name="connsiteX0" fmla="*/ 304309 w 409574"/>
                <a:gd name="connsiteY0" fmla="*/ 136687 h 1190625"/>
                <a:gd name="connsiteX1" fmla="*/ 304309 w 409574"/>
                <a:gd name="connsiteY1" fmla="*/ 100968 h 1190625"/>
                <a:gd name="connsiteX2" fmla="*/ 302880 w 409574"/>
                <a:gd name="connsiteY2" fmla="*/ 94777 h 1190625"/>
                <a:gd name="connsiteX3" fmla="*/ 307167 w 409574"/>
                <a:gd name="connsiteY3" fmla="*/ 94777 h 1190625"/>
                <a:gd name="connsiteX4" fmla="*/ 216203 w 409574"/>
                <a:gd name="connsiteY4" fmla="*/ 8100 h 1190625"/>
                <a:gd name="connsiteX5" fmla="*/ 93807 w 409574"/>
                <a:gd name="connsiteY5" fmla="*/ 40485 h 1190625"/>
                <a:gd name="connsiteX6" fmla="*/ 66660 w 409574"/>
                <a:gd name="connsiteY6" fmla="*/ 125733 h 1190625"/>
                <a:gd name="connsiteX7" fmla="*/ 75233 w 409574"/>
                <a:gd name="connsiteY7" fmla="*/ 177645 h 1190625"/>
                <a:gd name="connsiteX8" fmla="*/ 115238 w 409574"/>
                <a:gd name="connsiteY8" fmla="*/ 236700 h 1190625"/>
                <a:gd name="connsiteX9" fmla="*/ 117619 w 409574"/>
                <a:gd name="connsiteY9" fmla="*/ 252892 h 1190625"/>
                <a:gd name="connsiteX10" fmla="*/ 119048 w 409574"/>
                <a:gd name="connsiteY10" fmla="*/ 255750 h 1190625"/>
                <a:gd name="connsiteX11" fmla="*/ 36657 w 409574"/>
                <a:gd name="connsiteY11" fmla="*/ 322425 h 1190625"/>
                <a:gd name="connsiteX12" fmla="*/ 13320 w 409574"/>
                <a:gd name="connsiteY12" fmla="*/ 380527 h 1190625"/>
                <a:gd name="connsiteX13" fmla="*/ 4748 w 409574"/>
                <a:gd name="connsiteY13" fmla="*/ 416722 h 1190625"/>
                <a:gd name="connsiteX14" fmla="*/ 7605 w 409574"/>
                <a:gd name="connsiteY14" fmla="*/ 423866 h 1190625"/>
                <a:gd name="connsiteX15" fmla="*/ 4748 w 409574"/>
                <a:gd name="connsiteY15" fmla="*/ 518163 h 1190625"/>
                <a:gd name="connsiteX16" fmla="*/ 28084 w 409574"/>
                <a:gd name="connsiteY16" fmla="*/ 557692 h 1190625"/>
                <a:gd name="connsiteX17" fmla="*/ 19512 w 409574"/>
                <a:gd name="connsiteY17" fmla="*/ 608175 h 1190625"/>
                <a:gd name="connsiteX18" fmla="*/ 6177 w 409574"/>
                <a:gd name="connsiteY18" fmla="*/ 648656 h 1190625"/>
                <a:gd name="connsiteX19" fmla="*/ 27132 w 409574"/>
                <a:gd name="connsiteY19" fmla="*/ 742477 h 1190625"/>
                <a:gd name="connsiteX20" fmla="*/ 37133 w 409574"/>
                <a:gd name="connsiteY20" fmla="*/ 831536 h 1190625"/>
                <a:gd name="connsiteX21" fmla="*/ 67137 w 409574"/>
                <a:gd name="connsiteY21" fmla="*/ 910593 h 1190625"/>
                <a:gd name="connsiteX22" fmla="*/ 68565 w 409574"/>
                <a:gd name="connsiteY22" fmla="*/ 982031 h 1190625"/>
                <a:gd name="connsiteX23" fmla="*/ 77138 w 409574"/>
                <a:gd name="connsiteY23" fmla="*/ 1111571 h 1190625"/>
                <a:gd name="connsiteX24" fmla="*/ 74757 w 409574"/>
                <a:gd name="connsiteY24" fmla="*/ 1148718 h 1190625"/>
                <a:gd name="connsiteX25" fmla="*/ 143337 w 409574"/>
                <a:gd name="connsiteY25" fmla="*/ 1184914 h 1190625"/>
                <a:gd name="connsiteX26" fmla="*/ 211917 w 409574"/>
                <a:gd name="connsiteY26" fmla="*/ 1182532 h 1190625"/>
                <a:gd name="connsiteX27" fmla="*/ 226680 w 409574"/>
                <a:gd name="connsiteY27" fmla="*/ 1161577 h 1190625"/>
                <a:gd name="connsiteX28" fmla="*/ 163815 w 409574"/>
                <a:gd name="connsiteY28" fmla="*/ 1102046 h 1190625"/>
                <a:gd name="connsiteX29" fmla="*/ 164768 w 409574"/>
                <a:gd name="connsiteY29" fmla="*/ 998223 h 1190625"/>
                <a:gd name="connsiteX30" fmla="*/ 170007 w 409574"/>
                <a:gd name="connsiteY30" fmla="*/ 965838 h 1190625"/>
                <a:gd name="connsiteX31" fmla="*/ 182389 w 409574"/>
                <a:gd name="connsiteY31" fmla="*/ 944884 h 1190625"/>
                <a:gd name="connsiteX32" fmla="*/ 177150 w 409574"/>
                <a:gd name="connsiteY32" fmla="*/ 934882 h 1190625"/>
                <a:gd name="connsiteX33" fmla="*/ 182865 w 409574"/>
                <a:gd name="connsiteY33" fmla="*/ 920118 h 1190625"/>
                <a:gd name="connsiteX34" fmla="*/ 185247 w 409574"/>
                <a:gd name="connsiteY34" fmla="*/ 903926 h 1190625"/>
                <a:gd name="connsiteX35" fmla="*/ 198582 w 409574"/>
                <a:gd name="connsiteY35" fmla="*/ 921547 h 1190625"/>
                <a:gd name="connsiteX36" fmla="*/ 200963 w 409574"/>
                <a:gd name="connsiteY36" fmla="*/ 997271 h 1190625"/>
                <a:gd name="connsiteX37" fmla="*/ 202392 w 409574"/>
                <a:gd name="connsiteY37" fmla="*/ 1077281 h 1190625"/>
                <a:gd name="connsiteX38" fmla="*/ 199534 w 409574"/>
                <a:gd name="connsiteY38" fmla="*/ 1115381 h 1190625"/>
                <a:gd name="connsiteX39" fmla="*/ 202392 w 409574"/>
                <a:gd name="connsiteY39" fmla="*/ 1143480 h 1190625"/>
                <a:gd name="connsiteX40" fmla="*/ 301452 w 409574"/>
                <a:gd name="connsiteY40" fmla="*/ 1136336 h 1190625"/>
                <a:gd name="connsiteX41" fmla="*/ 378604 w 409574"/>
                <a:gd name="connsiteY41" fmla="*/ 1121572 h 1190625"/>
                <a:gd name="connsiteX42" fmla="*/ 374318 w 409574"/>
                <a:gd name="connsiteY42" fmla="*/ 1099189 h 1190625"/>
                <a:gd name="connsiteX43" fmla="*/ 290498 w 409574"/>
                <a:gd name="connsiteY43" fmla="*/ 1063470 h 1190625"/>
                <a:gd name="connsiteX44" fmla="*/ 289545 w 409574"/>
                <a:gd name="connsiteY44" fmla="*/ 1003938 h 1190625"/>
                <a:gd name="connsiteX45" fmla="*/ 299070 w 409574"/>
                <a:gd name="connsiteY45" fmla="*/ 952980 h 1190625"/>
                <a:gd name="connsiteX46" fmla="*/ 304309 w 409574"/>
                <a:gd name="connsiteY46" fmla="*/ 913451 h 1190625"/>
                <a:gd name="connsiteX47" fmla="*/ 301452 w 409574"/>
                <a:gd name="connsiteY47" fmla="*/ 892496 h 1190625"/>
                <a:gd name="connsiteX48" fmla="*/ 304309 w 409574"/>
                <a:gd name="connsiteY48" fmla="*/ 840585 h 1190625"/>
                <a:gd name="connsiteX49" fmla="*/ 298594 w 409574"/>
                <a:gd name="connsiteY49" fmla="*/ 831536 h 1190625"/>
                <a:gd name="connsiteX50" fmla="*/ 297642 w 409574"/>
                <a:gd name="connsiteY50" fmla="*/ 788197 h 1190625"/>
                <a:gd name="connsiteX51" fmla="*/ 286212 w 409574"/>
                <a:gd name="connsiteY51" fmla="*/ 714379 h 1190625"/>
                <a:gd name="connsiteX52" fmla="*/ 290022 w 409574"/>
                <a:gd name="connsiteY52" fmla="*/ 646751 h 1190625"/>
                <a:gd name="connsiteX53" fmla="*/ 287640 w 409574"/>
                <a:gd name="connsiteY53" fmla="*/ 553882 h 1190625"/>
                <a:gd name="connsiteX54" fmla="*/ 317644 w 409574"/>
                <a:gd name="connsiteY54" fmla="*/ 583410 h 1190625"/>
                <a:gd name="connsiteX55" fmla="*/ 331455 w 409574"/>
                <a:gd name="connsiteY55" fmla="*/ 601031 h 1190625"/>
                <a:gd name="connsiteX56" fmla="*/ 356220 w 409574"/>
                <a:gd name="connsiteY56" fmla="*/ 633892 h 1190625"/>
                <a:gd name="connsiteX57" fmla="*/ 370984 w 409574"/>
                <a:gd name="connsiteY57" fmla="*/ 626272 h 1190625"/>
                <a:gd name="connsiteX58" fmla="*/ 385271 w 409574"/>
                <a:gd name="connsiteY58" fmla="*/ 623415 h 1190625"/>
                <a:gd name="connsiteX59" fmla="*/ 394320 w 409574"/>
                <a:gd name="connsiteY59" fmla="*/ 613413 h 1190625"/>
                <a:gd name="connsiteX60" fmla="*/ 407655 w 409574"/>
                <a:gd name="connsiteY60" fmla="*/ 595792 h 1190625"/>
                <a:gd name="connsiteX61" fmla="*/ 397178 w 409574"/>
                <a:gd name="connsiteY61" fmla="*/ 567693 h 1190625"/>
                <a:gd name="connsiteX62" fmla="*/ 391939 w 409574"/>
                <a:gd name="connsiteY62" fmla="*/ 566265 h 1190625"/>
                <a:gd name="connsiteX63" fmla="*/ 372413 w 409574"/>
                <a:gd name="connsiteY63" fmla="*/ 545786 h 1190625"/>
                <a:gd name="connsiteX64" fmla="*/ 351458 w 409574"/>
                <a:gd name="connsiteY64" fmla="*/ 533404 h 1190625"/>
                <a:gd name="connsiteX65" fmla="*/ 292403 w 409574"/>
                <a:gd name="connsiteY65" fmla="*/ 451965 h 1190625"/>
                <a:gd name="connsiteX66" fmla="*/ 300499 w 409574"/>
                <a:gd name="connsiteY66" fmla="*/ 332426 h 1190625"/>
                <a:gd name="connsiteX67" fmla="*/ 275258 w 409574"/>
                <a:gd name="connsiteY67" fmla="*/ 286230 h 1190625"/>
                <a:gd name="connsiteX68" fmla="*/ 288593 w 409574"/>
                <a:gd name="connsiteY68" fmla="*/ 265751 h 1190625"/>
                <a:gd name="connsiteX69" fmla="*/ 303357 w 409574"/>
                <a:gd name="connsiteY69" fmla="*/ 219078 h 1190625"/>
                <a:gd name="connsiteX70" fmla="*/ 300975 w 409574"/>
                <a:gd name="connsiteY70" fmla="*/ 197647 h 1190625"/>
                <a:gd name="connsiteX71" fmla="*/ 301928 w 409574"/>
                <a:gd name="connsiteY71" fmla="*/ 184312 h 1190625"/>
                <a:gd name="connsiteX72" fmla="*/ 295737 w 409574"/>
                <a:gd name="connsiteY72" fmla="*/ 162881 h 1190625"/>
                <a:gd name="connsiteX73" fmla="*/ 302404 w 409574"/>
                <a:gd name="connsiteY73" fmla="*/ 143355 h 1190625"/>
                <a:gd name="connsiteX74" fmla="*/ 304309 w 409574"/>
                <a:gd name="connsiteY74" fmla="*/ 136687 h 119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409574" h="1190625">
                  <a:moveTo>
                    <a:pt x="304309" y="136687"/>
                  </a:moveTo>
                  <a:cubicBezTo>
                    <a:pt x="304309" y="136687"/>
                    <a:pt x="305262" y="107160"/>
                    <a:pt x="304309" y="100968"/>
                  </a:cubicBezTo>
                  <a:cubicBezTo>
                    <a:pt x="303357" y="94777"/>
                    <a:pt x="302880" y="94777"/>
                    <a:pt x="302880" y="94777"/>
                  </a:cubicBezTo>
                  <a:lnTo>
                    <a:pt x="307167" y="94777"/>
                  </a:lnTo>
                  <a:cubicBezTo>
                    <a:pt x="307167" y="94777"/>
                    <a:pt x="270019" y="19530"/>
                    <a:pt x="216203" y="8100"/>
                  </a:cubicBezTo>
                  <a:cubicBezTo>
                    <a:pt x="162387" y="-3330"/>
                    <a:pt x="117143" y="6671"/>
                    <a:pt x="93807" y="40485"/>
                  </a:cubicBezTo>
                  <a:cubicBezTo>
                    <a:pt x="70470" y="74775"/>
                    <a:pt x="66660" y="100016"/>
                    <a:pt x="66660" y="125733"/>
                  </a:cubicBezTo>
                  <a:cubicBezTo>
                    <a:pt x="66660" y="151451"/>
                    <a:pt x="70947" y="168120"/>
                    <a:pt x="75233" y="177645"/>
                  </a:cubicBezTo>
                  <a:cubicBezTo>
                    <a:pt x="79519" y="186693"/>
                    <a:pt x="114762" y="231937"/>
                    <a:pt x="115238" y="236700"/>
                  </a:cubicBezTo>
                  <a:cubicBezTo>
                    <a:pt x="116190" y="241462"/>
                    <a:pt x="117619" y="252892"/>
                    <a:pt x="117619" y="252892"/>
                  </a:cubicBezTo>
                  <a:lnTo>
                    <a:pt x="119048" y="255750"/>
                  </a:lnTo>
                  <a:lnTo>
                    <a:pt x="36657" y="322425"/>
                  </a:lnTo>
                  <a:cubicBezTo>
                    <a:pt x="36657" y="322425"/>
                    <a:pt x="14273" y="369097"/>
                    <a:pt x="13320" y="380527"/>
                  </a:cubicBezTo>
                  <a:cubicBezTo>
                    <a:pt x="12368" y="391957"/>
                    <a:pt x="4748" y="410531"/>
                    <a:pt x="4748" y="416722"/>
                  </a:cubicBezTo>
                  <a:cubicBezTo>
                    <a:pt x="4748" y="422913"/>
                    <a:pt x="7605" y="423866"/>
                    <a:pt x="7605" y="423866"/>
                  </a:cubicBezTo>
                  <a:cubicBezTo>
                    <a:pt x="7605" y="423866"/>
                    <a:pt x="938" y="504352"/>
                    <a:pt x="4748" y="518163"/>
                  </a:cubicBezTo>
                  <a:cubicBezTo>
                    <a:pt x="8558" y="531975"/>
                    <a:pt x="28084" y="557692"/>
                    <a:pt x="28084" y="557692"/>
                  </a:cubicBezTo>
                  <a:cubicBezTo>
                    <a:pt x="28084" y="557692"/>
                    <a:pt x="23798" y="598173"/>
                    <a:pt x="19512" y="608175"/>
                  </a:cubicBezTo>
                  <a:cubicBezTo>
                    <a:pt x="15225" y="618176"/>
                    <a:pt x="6177" y="641512"/>
                    <a:pt x="6177" y="648656"/>
                  </a:cubicBezTo>
                  <a:cubicBezTo>
                    <a:pt x="6177" y="655800"/>
                    <a:pt x="27132" y="732952"/>
                    <a:pt x="27132" y="742477"/>
                  </a:cubicBezTo>
                  <a:cubicBezTo>
                    <a:pt x="27132" y="751526"/>
                    <a:pt x="32847" y="811534"/>
                    <a:pt x="37133" y="831536"/>
                  </a:cubicBezTo>
                  <a:cubicBezTo>
                    <a:pt x="41419" y="851538"/>
                    <a:pt x="67137" y="910593"/>
                    <a:pt x="67137" y="910593"/>
                  </a:cubicBezTo>
                  <a:cubicBezTo>
                    <a:pt x="67137" y="910593"/>
                    <a:pt x="68565" y="935359"/>
                    <a:pt x="68565" y="982031"/>
                  </a:cubicBezTo>
                  <a:cubicBezTo>
                    <a:pt x="68565" y="1028704"/>
                    <a:pt x="77138" y="1111571"/>
                    <a:pt x="77138" y="1111571"/>
                  </a:cubicBezTo>
                  <a:cubicBezTo>
                    <a:pt x="77138" y="1111571"/>
                    <a:pt x="68565" y="1141098"/>
                    <a:pt x="74757" y="1148718"/>
                  </a:cubicBezTo>
                  <a:cubicBezTo>
                    <a:pt x="81424" y="1156339"/>
                    <a:pt x="126668" y="1177293"/>
                    <a:pt x="143337" y="1184914"/>
                  </a:cubicBezTo>
                  <a:cubicBezTo>
                    <a:pt x="160005" y="1192534"/>
                    <a:pt x="196677" y="1185866"/>
                    <a:pt x="211917" y="1182532"/>
                  </a:cubicBezTo>
                  <a:cubicBezTo>
                    <a:pt x="227157" y="1179675"/>
                    <a:pt x="228109" y="1169197"/>
                    <a:pt x="226680" y="1161577"/>
                  </a:cubicBezTo>
                  <a:cubicBezTo>
                    <a:pt x="225252" y="1153957"/>
                    <a:pt x="167625" y="1114905"/>
                    <a:pt x="163815" y="1102046"/>
                  </a:cubicBezTo>
                  <a:cubicBezTo>
                    <a:pt x="160005" y="1088711"/>
                    <a:pt x="164768" y="1005367"/>
                    <a:pt x="164768" y="998223"/>
                  </a:cubicBezTo>
                  <a:cubicBezTo>
                    <a:pt x="164768" y="991080"/>
                    <a:pt x="164768" y="972030"/>
                    <a:pt x="170007" y="965838"/>
                  </a:cubicBezTo>
                  <a:cubicBezTo>
                    <a:pt x="175245" y="959647"/>
                    <a:pt x="187628" y="952027"/>
                    <a:pt x="182389" y="944884"/>
                  </a:cubicBezTo>
                  <a:cubicBezTo>
                    <a:pt x="177150" y="937740"/>
                    <a:pt x="177150" y="934882"/>
                    <a:pt x="177150" y="934882"/>
                  </a:cubicBezTo>
                  <a:cubicBezTo>
                    <a:pt x="177150" y="934882"/>
                    <a:pt x="182865" y="927262"/>
                    <a:pt x="182865" y="920118"/>
                  </a:cubicBezTo>
                  <a:cubicBezTo>
                    <a:pt x="182865" y="912975"/>
                    <a:pt x="185247" y="903926"/>
                    <a:pt x="185247" y="903926"/>
                  </a:cubicBezTo>
                  <a:lnTo>
                    <a:pt x="198582" y="921547"/>
                  </a:lnTo>
                  <a:cubicBezTo>
                    <a:pt x="198582" y="921547"/>
                    <a:pt x="200010" y="975840"/>
                    <a:pt x="200963" y="997271"/>
                  </a:cubicBezTo>
                  <a:cubicBezTo>
                    <a:pt x="201915" y="1019179"/>
                    <a:pt x="202392" y="1077281"/>
                    <a:pt x="202392" y="1077281"/>
                  </a:cubicBezTo>
                  <a:cubicBezTo>
                    <a:pt x="202392" y="1077281"/>
                    <a:pt x="200010" y="1099665"/>
                    <a:pt x="199534" y="1115381"/>
                  </a:cubicBezTo>
                  <a:cubicBezTo>
                    <a:pt x="198582" y="1131097"/>
                    <a:pt x="195248" y="1141575"/>
                    <a:pt x="202392" y="1143480"/>
                  </a:cubicBezTo>
                  <a:cubicBezTo>
                    <a:pt x="209535" y="1144909"/>
                    <a:pt x="280497" y="1129668"/>
                    <a:pt x="301452" y="1136336"/>
                  </a:cubicBezTo>
                  <a:cubicBezTo>
                    <a:pt x="322407" y="1143480"/>
                    <a:pt x="377175" y="1128716"/>
                    <a:pt x="378604" y="1121572"/>
                  </a:cubicBezTo>
                  <a:cubicBezTo>
                    <a:pt x="380033" y="1114429"/>
                    <a:pt x="385271" y="1114429"/>
                    <a:pt x="374318" y="1099189"/>
                  </a:cubicBezTo>
                  <a:cubicBezTo>
                    <a:pt x="363364" y="1083472"/>
                    <a:pt x="291927" y="1066804"/>
                    <a:pt x="290498" y="1063470"/>
                  </a:cubicBezTo>
                  <a:cubicBezTo>
                    <a:pt x="289069" y="1060612"/>
                    <a:pt x="288117" y="1021084"/>
                    <a:pt x="289545" y="1003938"/>
                  </a:cubicBezTo>
                  <a:cubicBezTo>
                    <a:pt x="290974" y="986793"/>
                    <a:pt x="299070" y="952980"/>
                    <a:pt x="299070" y="952980"/>
                  </a:cubicBezTo>
                  <a:cubicBezTo>
                    <a:pt x="299070" y="952980"/>
                    <a:pt x="304785" y="926786"/>
                    <a:pt x="304309" y="913451"/>
                  </a:cubicBezTo>
                  <a:cubicBezTo>
                    <a:pt x="303357" y="900116"/>
                    <a:pt x="301452" y="892496"/>
                    <a:pt x="301452" y="892496"/>
                  </a:cubicBezTo>
                  <a:cubicBezTo>
                    <a:pt x="301452" y="892496"/>
                    <a:pt x="309548" y="849157"/>
                    <a:pt x="304309" y="840585"/>
                  </a:cubicBezTo>
                  <a:cubicBezTo>
                    <a:pt x="299070" y="832012"/>
                    <a:pt x="298594" y="831536"/>
                    <a:pt x="298594" y="831536"/>
                  </a:cubicBezTo>
                  <a:cubicBezTo>
                    <a:pt x="298594" y="831536"/>
                    <a:pt x="301452" y="795341"/>
                    <a:pt x="297642" y="788197"/>
                  </a:cubicBezTo>
                  <a:cubicBezTo>
                    <a:pt x="293832" y="781054"/>
                    <a:pt x="286212" y="714379"/>
                    <a:pt x="286212" y="714379"/>
                  </a:cubicBezTo>
                  <a:cubicBezTo>
                    <a:pt x="286212" y="714379"/>
                    <a:pt x="290022" y="671992"/>
                    <a:pt x="290022" y="646751"/>
                  </a:cubicBezTo>
                  <a:cubicBezTo>
                    <a:pt x="290022" y="621510"/>
                    <a:pt x="287640" y="553882"/>
                    <a:pt x="287640" y="553882"/>
                  </a:cubicBezTo>
                  <a:cubicBezTo>
                    <a:pt x="287640" y="553882"/>
                    <a:pt x="313834" y="580076"/>
                    <a:pt x="317644" y="583410"/>
                  </a:cubicBezTo>
                  <a:cubicBezTo>
                    <a:pt x="321454" y="586743"/>
                    <a:pt x="330027" y="589125"/>
                    <a:pt x="331455" y="601031"/>
                  </a:cubicBezTo>
                  <a:cubicBezTo>
                    <a:pt x="332884" y="612937"/>
                    <a:pt x="351934" y="633892"/>
                    <a:pt x="356220" y="633892"/>
                  </a:cubicBezTo>
                  <a:cubicBezTo>
                    <a:pt x="360507" y="633892"/>
                    <a:pt x="370984" y="626272"/>
                    <a:pt x="370984" y="626272"/>
                  </a:cubicBezTo>
                  <a:cubicBezTo>
                    <a:pt x="370984" y="626272"/>
                    <a:pt x="376223" y="630559"/>
                    <a:pt x="385271" y="623415"/>
                  </a:cubicBezTo>
                  <a:cubicBezTo>
                    <a:pt x="393844" y="616271"/>
                    <a:pt x="394320" y="613413"/>
                    <a:pt x="394320" y="613413"/>
                  </a:cubicBezTo>
                  <a:cubicBezTo>
                    <a:pt x="394320" y="613413"/>
                    <a:pt x="407655" y="607222"/>
                    <a:pt x="407655" y="595792"/>
                  </a:cubicBezTo>
                  <a:cubicBezTo>
                    <a:pt x="407655" y="584362"/>
                    <a:pt x="399083" y="568646"/>
                    <a:pt x="397178" y="567693"/>
                  </a:cubicBezTo>
                  <a:cubicBezTo>
                    <a:pt x="394796" y="566741"/>
                    <a:pt x="391939" y="566265"/>
                    <a:pt x="391939" y="566265"/>
                  </a:cubicBezTo>
                  <a:cubicBezTo>
                    <a:pt x="391939" y="566265"/>
                    <a:pt x="377175" y="546738"/>
                    <a:pt x="372413" y="545786"/>
                  </a:cubicBezTo>
                  <a:cubicBezTo>
                    <a:pt x="367174" y="544834"/>
                    <a:pt x="362412" y="547215"/>
                    <a:pt x="351458" y="533404"/>
                  </a:cubicBezTo>
                  <a:cubicBezTo>
                    <a:pt x="340504" y="519592"/>
                    <a:pt x="292403" y="451965"/>
                    <a:pt x="292403" y="451965"/>
                  </a:cubicBezTo>
                  <a:cubicBezTo>
                    <a:pt x="292403" y="451965"/>
                    <a:pt x="302404" y="351000"/>
                    <a:pt x="300499" y="332426"/>
                  </a:cubicBezTo>
                  <a:cubicBezTo>
                    <a:pt x="298594" y="314328"/>
                    <a:pt x="275258" y="286230"/>
                    <a:pt x="275258" y="286230"/>
                  </a:cubicBezTo>
                  <a:cubicBezTo>
                    <a:pt x="275258" y="286230"/>
                    <a:pt x="288593" y="273371"/>
                    <a:pt x="288593" y="265751"/>
                  </a:cubicBezTo>
                  <a:cubicBezTo>
                    <a:pt x="288117" y="258131"/>
                    <a:pt x="303357" y="234318"/>
                    <a:pt x="303357" y="219078"/>
                  </a:cubicBezTo>
                  <a:cubicBezTo>
                    <a:pt x="303357" y="203838"/>
                    <a:pt x="300975" y="197647"/>
                    <a:pt x="300975" y="197647"/>
                  </a:cubicBezTo>
                  <a:cubicBezTo>
                    <a:pt x="300975" y="197647"/>
                    <a:pt x="308119" y="198123"/>
                    <a:pt x="301928" y="184312"/>
                  </a:cubicBezTo>
                  <a:cubicBezTo>
                    <a:pt x="296213" y="170501"/>
                    <a:pt x="294784" y="168596"/>
                    <a:pt x="295737" y="162881"/>
                  </a:cubicBezTo>
                  <a:cubicBezTo>
                    <a:pt x="296689" y="157642"/>
                    <a:pt x="302404" y="143355"/>
                    <a:pt x="302404" y="143355"/>
                  </a:cubicBezTo>
                  <a:lnTo>
                    <a:pt x="304309" y="13668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3" name="Forma Livre: Forma 12">
              <a:extLst>
                <a:ext uri="{FF2B5EF4-FFF2-40B4-BE49-F238E27FC236}">
                  <a16:creationId xmlns:a16="http://schemas.microsoft.com/office/drawing/2014/main" id="{AB7009FF-6102-48B2-84AD-BA009C20D781}"/>
                </a:ext>
              </a:extLst>
            </p:cNvPr>
            <p:cNvSpPr/>
            <p:nvPr/>
          </p:nvSpPr>
          <p:spPr>
            <a:xfrm>
              <a:off x="5980033" y="1972118"/>
              <a:ext cx="304800" cy="1476375"/>
            </a:xfrm>
            <a:custGeom>
              <a:avLst/>
              <a:gdLst>
                <a:gd name="connsiteX0" fmla="*/ 126921 w 304799"/>
                <a:gd name="connsiteY0" fmla="*/ 3706 h 1476375"/>
                <a:gd name="connsiteX1" fmla="*/ 31671 w 304799"/>
                <a:gd name="connsiteY1" fmla="*/ 78953 h 1476375"/>
                <a:gd name="connsiteX2" fmla="*/ 64056 w 304799"/>
                <a:gd name="connsiteY2" fmla="*/ 188491 h 1476375"/>
                <a:gd name="connsiteX3" fmla="*/ 59293 w 304799"/>
                <a:gd name="connsiteY3" fmla="*/ 239449 h 1476375"/>
                <a:gd name="connsiteX4" fmla="*/ 7858 w 304799"/>
                <a:gd name="connsiteY4" fmla="*/ 333271 h 1476375"/>
                <a:gd name="connsiteX5" fmla="*/ 13097 w 304799"/>
                <a:gd name="connsiteY5" fmla="*/ 684267 h 1476375"/>
                <a:gd name="connsiteX6" fmla="*/ 3572 w 304799"/>
                <a:gd name="connsiteY6" fmla="*/ 741417 h 1476375"/>
                <a:gd name="connsiteX7" fmla="*/ 30718 w 304799"/>
                <a:gd name="connsiteY7" fmla="*/ 771897 h 1476375"/>
                <a:gd name="connsiteX8" fmla="*/ 45958 w 304799"/>
                <a:gd name="connsiteY8" fmla="*/ 887626 h 1476375"/>
                <a:gd name="connsiteX9" fmla="*/ 41672 w 304799"/>
                <a:gd name="connsiteY9" fmla="*/ 1070982 h 1476375"/>
                <a:gd name="connsiteX10" fmla="*/ 30242 w 304799"/>
                <a:gd name="connsiteY10" fmla="*/ 1222429 h 1476375"/>
                <a:gd name="connsiteX11" fmla="*/ 42624 w 304799"/>
                <a:gd name="connsiteY11" fmla="*/ 1351969 h 1476375"/>
                <a:gd name="connsiteX12" fmla="*/ 21669 w 304799"/>
                <a:gd name="connsiteY12" fmla="*/ 1456744 h 1476375"/>
                <a:gd name="connsiteX13" fmla="*/ 84534 w 304799"/>
                <a:gd name="connsiteY13" fmla="*/ 1474842 h 1476375"/>
                <a:gd name="connsiteX14" fmla="*/ 285036 w 304799"/>
                <a:gd name="connsiteY14" fmla="*/ 1468651 h 1476375"/>
                <a:gd name="connsiteX15" fmla="*/ 287893 w 304799"/>
                <a:gd name="connsiteY15" fmla="*/ 1430074 h 1476375"/>
                <a:gd name="connsiteX16" fmla="*/ 275034 w 304799"/>
                <a:gd name="connsiteY16" fmla="*/ 1391022 h 1476375"/>
                <a:gd name="connsiteX17" fmla="*/ 201216 w 304799"/>
                <a:gd name="connsiteY17" fmla="*/ 1358637 h 1476375"/>
                <a:gd name="connsiteX18" fmla="*/ 169783 w 304799"/>
                <a:gd name="connsiteY18" fmla="*/ 1308631 h 1476375"/>
                <a:gd name="connsiteX19" fmla="*/ 192643 w 304799"/>
                <a:gd name="connsiteY19" fmla="*/ 1104796 h 1476375"/>
                <a:gd name="connsiteX20" fmla="*/ 212646 w 304799"/>
                <a:gd name="connsiteY20" fmla="*/ 1057647 h 1476375"/>
                <a:gd name="connsiteX21" fmla="*/ 242173 w 304799"/>
                <a:gd name="connsiteY21" fmla="*/ 831904 h 1476375"/>
                <a:gd name="connsiteX22" fmla="*/ 300752 w 304799"/>
                <a:gd name="connsiteY22" fmla="*/ 789042 h 1476375"/>
                <a:gd name="connsiteX23" fmla="*/ 292179 w 304799"/>
                <a:gd name="connsiteY23" fmla="*/ 734273 h 1476375"/>
                <a:gd name="connsiteX24" fmla="*/ 265986 w 304799"/>
                <a:gd name="connsiteY24" fmla="*/ 618068 h 1476375"/>
                <a:gd name="connsiteX25" fmla="*/ 245983 w 304799"/>
                <a:gd name="connsiteY25" fmla="*/ 421853 h 1476375"/>
                <a:gd name="connsiteX26" fmla="*/ 174546 w 304799"/>
                <a:gd name="connsiteY26" fmla="*/ 259928 h 1476375"/>
                <a:gd name="connsiteX27" fmla="*/ 186928 w 304799"/>
                <a:gd name="connsiteY27" fmla="*/ 218494 h 1476375"/>
                <a:gd name="connsiteX28" fmla="*/ 234553 w 304799"/>
                <a:gd name="connsiteY28" fmla="*/ 203254 h 1476375"/>
                <a:gd name="connsiteX29" fmla="*/ 243602 w 304799"/>
                <a:gd name="connsiteY29" fmla="*/ 165631 h 1476375"/>
                <a:gd name="connsiteX30" fmla="*/ 257413 w 304799"/>
                <a:gd name="connsiteY30" fmla="*/ 139913 h 1476375"/>
                <a:gd name="connsiteX31" fmla="*/ 239792 w 304799"/>
                <a:gd name="connsiteY31" fmla="*/ 93241 h 1476375"/>
                <a:gd name="connsiteX32" fmla="*/ 244554 w 304799"/>
                <a:gd name="connsiteY32" fmla="*/ 62284 h 1476375"/>
                <a:gd name="connsiteX33" fmla="*/ 171688 w 304799"/>
                <a:gd name="connsiteY33" fmla="*/ 11802 h 1476375"/>
                <a:gd name="connsiteX34" fmla="*/ 126921 w 304799"/>
                <a:gd name="connsiteY34" fmla="*/ 3706 h 1476375"/>
                <a:gd name="connsiteX35" fmla="*/ 126921 w 304799"/>
                <a:gd name="connsiteY35" fmla="*/ 3706 h 147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304799" h="1476375">
                  <a:moveTo>
                    <a:pt x="126921" y="3706"/>
                  </a:moveTo>
                  <a:cubicBezTo>
                    <a:pt x="85487" y="7516"/>
                    <a:pt x="36909" y="33233"/>
                    <a:pt x="31671" y="78953"/>
                  </a:cubicBezTo>
                  <a:cubicBezTo>
                    <a:pt x="29766" y="118006"/>
                    <a:pt x="41196" y="156582"/>
                    <a:pt x="64056" y="188491"/>
                  </a:cubicBezTo>
                  <a:cubicBezTo>
                    <a:pt x="76914" y="203254"/>
                    <a:pt x="76914" y="229924"/>
                    <a:pt x="59293" y="239449"/>
                  </a:cubicBezTo>
                  <a:cubicBezTo>
                    <a:pt x="30718" y="262309"/>
                    <a:pt x="6429" y="294694"/>
                    <a:pt x="7858" y="333271"/>
                  </a:cubicBezTo>
                  <a:cubicBezTo>
                    <a:pt x="238" y="450428"/>
                    <a:pt x="11668" y="567109"/>
                    <a:pt x="13097" y="684267"/>
                  </a:cubicBezTo>
                  <a:cubicBezTo>
                    <a:pt x="12144" y="703793"/>
                    <a:pt x="9763" y="724272"/>
                    <a:pt x="3572" y="741417"/>
                  </a:cubicBezTo>
                  <a:cubicBezTo>
                    <a:pt x="7382" y="757133"/>
                    <a:pt x="35481" y="752371"/>
                    <a:pt x="30718" y="771897"/>
                  </a:cubicBezTo>
                  <a:cubicBezTo>
                    <a:pt x="34052" y="811426"/>
                    <a:pt x="48816" y="847621"/>
                    <a:pt x="45958" y="887626"/>
                  </a:cubicBezTo>
                  <a:cubicBezTo>
                    <a:pt x="45958" y="948586"/>
                    <a:pt x="46911" y="1010498"/>
                    <a:pt x="41672" y="1070982"/>
                  </a:cubicBezTo>
                  <a:cubicBezTo>
                    <a:pt x="30242" y="1120036"/>
                    <a:pt x="13097" y="1172423"/>
                    <a:pt x="30242" y="1222429"/>
                  </a:cubicBezTo>
                  <a:cubicBezTo>
                    <a:pt x="38814" y="1264816"/>
                    <a:pt x="59293" y="1309107"/>
                    <a:pt x="42624" y="1351969"/>
                  </a:cubicBezTo>
                  <a:cubicBezTo>
                    <a:pt x="33576" y="1386259"/>
                    <a:pt x="20241" y="1421502"/>
                    <a:pt x="21669" y="1456744"/>
                  </a:cubicBezTo>
                  <a:cubicBezTo>
                    <a:pt x="33099" y="1479128"/>
                    <a:pt x="64056" y="1472461"/>
                    <a:pt x="84534" y="1474842"/>
                  </a:cubicBezTo>
                  <a:cubicBezTo>
                    <a:pt x="151209" y="1474366"/>
                    <a:pt x="219313" y="1477699"/>
                    <a:pt x="285036" y="1468651"/>
                  </a:cubicBezTo>
                  <a:cubicBezTo>
                    <a:pt x="300752" y="1461983"/>
                    <a:pt x="292656" y="1441028"/>
                    <a:pt x="287893" y="1430074"/>
                  </a:cubicBezTo>
                  <a:cubicBezTo>
                    <a:pt x="298847" y="1416739"/>
                    <a:pt x="293608" y="1393403"/>
                    <a:pt x="275034" y="1391022"/>
                  </a:cubicBezTo>
                  <a:cubicBezTo>
                    <a:pt x="248364" y="1383878"/>
                    <a:pt x="218361" y="1383402"/>
                    <a:pt x="201216" y="1358637"/>
                  </a:cubicBezTo>
                  <a:cubicBezTo>
                    <a:pt x="189309" y="1342444"/>
                    <a:pt x="161211" y="1331967"/>
                    <a:pt x="169783" y="1308631"/>
                  </a:cubicBezTo>
                  <a:cubicBezTo>
                    <a:pt x="177403" y="1241003"/>
                    <a:pt x="181213" y="1171471"/>
                    <a:pt x="192643" y="1104796"/>
                  </a:cubicBezTo>
                  <a:cubicBezTo>
                    <a:pt x="205978" y="1092413"/>
                    <a:pt x="214074" y="1076221"/>
                    <a:pt x="212646" y="1057647"/>
                  </a:cubicBezTo>
                  <a:cubicBezTo>
                    <a:pt x="221218" y="982399"/>
                    <a:pt x="232172" y="907152"/>
                    <a:pt x="242173" y="831904"/>
                  </a:cubicBezTo>
                  <a:cubicBezTo>
                    <a:pt x="267891" y="831904"/>
                    <a:pt x="301704" y="819522"/>
                    <a:pt x="300752" y="789042"/>
                  </a:cubicBezTo>
                  <a:cubicBezTo>
                    <a:pt x="303609" y="770468"/>
                    <a:pt x="306467" y="749989"/>
                    <a:pt x="292179" y="734273"/>
                  </a:cubicBezTo>
                  <a:cubicBezTo>
                    <a:pt x="269319" y="699983"/>
                    <a:pt x="274558" y="656644"/>
                    <a:pt x="265986" y="618068"/>
                  </a:cubicBezTo>
                  <a:cubicBezTo>
                    <a:pt x="256937" y="553298"/>
                    <a:pt x="250269" y="487576"/>
                    <a:pt x="245983" y="421853"/>
                  </a:cubicBezTo>
                  <a:cubicBezTo>
                    <a:pt x="234077" y="363274"/>
                    <a:pt x="202644" y="311363"/>
                    <a:pt x="174546" y="259928"/>
                  </a:cubicBezTo>
                  <a:cubicBezTo>
                    <a:pt x="175974" y="246117"/>
                    <a:pt x="179784" y="230401"/>
                    <a:pt x="186928" y="218494"/>
                  </a:cubicBezTo>
                  <a:cubicBezTo>
                    <a:pt x="202168" y="216113"/>
                    <a:pt x="231696" y="225638"/>
                    <a:pt x="234553" y="203254"/>
                  </a:cubicBezTo>
                  <a:cubicBezTo>
                    <a:pt x="238839" y="191824"/>
                    <a:pt x="237411" y="173251"/>
                    <a:pt x="243602" y="165631"/>
                  </a:cubicBezTo>
                  <a:cubicBezTo>
                    <a:pt x="258842" y="168488"/>
                    <a:pt x="266462" y="150867"/>
                    <a:pt x="257413" y="139913"/>
                  </a:cubicBezTo>
                  <a:cubicBezTo>
                    <a:pt x="249793" y="125149"/>
                    <a:pt x="232172" y="112291"/>
                    <a:pt x="239792" y="93241"/>
                  </a:cubicBezTo>
                  <a:cubicBezTo>
                    <a:pt x="241697" y="83239"/>
                    <a:pt x="252651" y="73238"/>
                    <a:pt x="244554" y="62284"/>
                  </a:cubicBezTo>
                  <a:cubicBezTo>
                    <a:pt x="231219" y="34186"/>
                    <a:pt x="198358" y="24184"/>
                    <a:pt x="171688" y="11802"/>
                  </a:cubicBezTo>
                  <a:cubicBezTo>
                    <a:pt x="157401" y="7039"/>
                    <a:pt x="142637" y="2753"/>
                    <a:pt x="126921" y="3706"/>
                  </a:cubicBezTo>
                  <a:lnTo>
                    <a:pt x="126921" y="370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4" name="Forma Livre: Forma 13">
              <a:extLst>
                <a:ext uri="{FF2B5EF4-FFF2-40B4-BE49-F238E27FC236}">
                  <a16:creationId xmlns:a16="http://schemas.microsoft.com/office/drawing/2014/main" id="{908DEA23-8229-4387-BAE9-C2260B05B18B}"/>
                </a:ext>
              </a:extLst>
            </p:cNvPr>
            <p:cNvSpPr/>
            <p:nvPr/>
          </p:nvSpPr>
          <p:spPr>
            <a:xfrm>
              <a:off x="6422784" y="1594417"/>
              <a:ext cx="347662" cy="1857375"/>
            </a:xfrm>
            <a:custGeom>
              <a:avLst/>
              <a:gdLst>
                <a:gd name="connsiteX0" fmla="*/ 130892 w 347662"/>
                <a:gd name="connsiteY0" fmla="*/ 18504 h 1857375"/>
                <a:gd name="connsiteX1" fmla="*/ 261385 w 347662"/>
                <a:gd name="connsiteY1" fmla="*/ 11837 h 1857375"/>
                <a:gd name="connsiteX2" fmla="*/ 300913 w 347662"/>
                <a:gd name="connsiteY2" fmla="*/ 61367 h 1857375"/>
                <a:gd name="connsiteX3" fmla="*/ 294722 w 347662"/>
                <a:gd name="connsiteY3" fmla="*/ 70416 h 1857375"/>
                <a:gd name="connsiteX4" fmla="*/ 312819 w 347662"/>
                <a:gd name="connsiteY4" fmla="*/ 111373 h 1857375"/>
                <a:gd name="connsiteX5" fmla="*/ 310438 w 347662"/>
                <a:gd name="connsiteY5" fmla="*/ 138996 h 1857375"/>
                <a:gd name="connsiteX6" fmla="*/ 320916 w 347662"/>
                <a:gd name="connsiteY6" fmla="*/ 165189 h 1857375"/>
                <a:gd name="connsiteX7" fmla="*/ 332346 w 347662"/>
                <a:gd name="connsiteY7" fmla="*/ 187573 h 1857375"/>
                <a:gd name="connsiteX8" fmla="*/ 310914 w 347662"/>
                <a:gd name="connsiteY8" fmla="*/ 199956 h 1857375"/>
                <a:gd name="connsiteX9" fmla="*/ 300913 w 347662"/>
                <a:gd name="connsiteY9" fmla="*/ 257106 h 1857375"/>
                <a:gd name="connsiteX10" fmla="*/ 289483 w 347662"/>
                <a:gd name="connsiteY10" fmla="*/ 281871 h 1857375"/>
                <a:gd name="connsiteX11" fmla="*/ 247573 w 347662"/>
                <a:gd name="connsiteY11" fmla="*/ 282347 h 1857375"/>
                <a:gd name="connsiteX12" fmla="*/ 238048 w 347662"/>
                <a:gd name="connsiteY12" fmla="*/ 315208 h 1857375"/>
                <a:gd name="connsiteX13" fmla="*/ 228523 w 347662"/>
                <a:gd name="connsiteY13" fmla="*/ 342831 h 1857375"/>
                <a:gd name="connsiteX14" fmla="*/ 287102 w 347662"/>
                <a:gd name="connsiteY14" fmla="*/ 473799 h 1857375"/>
                <a:gd name="connsiteX15" fmla="*/ 296151 w 347662"/>
                <a:gd name="connsiteY15" fmla="*/ 931476 h 1857375"/>
                <a:gd name="connsiteX16" fmla="*/ 319487 w 347662"/>
                <a:gd name="connsiteY16" fmla="*/ 977672 h 1857375"/>
                <a:gd name="connsiteX17" fmla="*/ 320916 w 347662"/>
                <a:gd name="connsiteY17" fmla="*/ 1045776 h 1857375"/>
                <a:gd name="connsiteX18" fmla="*/ 291864 w 347662"/>
                <a:gd name="connsiteY18" fmla="*/ 1087209 h 1857375"/>
                <a:gd name="connsiteX19" fmla="*/ 267576 w 347662"/>
                <a:gd name="connsiteY19" fmla="*/ 1291044 h 1857375"/>
                <a:gd name="connsiteX20" fmla="*/ 224713 w 347662"/>
                <a:gd name="connsiteY20" fmla="*/ 1399629 h 1857375"/>
                <a:gd name="connsiteX21" fmla="*/ 191852 w 347662"/>
                <a:gd name="connsiteY21" fmla="*/ 1567746 h 1857375"/>
                <a:gd name="connsiteX22" fmla="*/ 215188 w 347662"/>
                <a:gd name="connsiteY22" fmla="*/ 1726337 h 1857375"/>
                <a:gd name="connsiteX23" fmla="*/ 277577 w 347662"/>
                <a:gd name="connsiteY23" fmla="*/ 1758246 h 1857375"/>
                <a:gd name="connsiteX24" fmla="*/ 344728 w 347662"/>
                <a:gd name="connsiteY24" fmla="*/ 1766818 h 1857375"/>
                <a:gd name="connsiteX25" fmla="*/ 339966 w 347662"/>
                <a:gd name="connsiteY25" fmla="*/ 1795869 h 1857375"/>
                <a:gd name="connsiteX26" fmla="*/ 321868 w 347662"/>
                <a:gd name="connsiteY26" fmla="*/ 1802061 h 1857375"/>
                <a:gd name="connsiteX27" fmla="*/ 339013 w 347662"/>
                <a:gd name="connsiteY27" fmla="*/ 1811586 h 1857375"/>
                <a:gd name="connsiteX28" fmla="*/ 307105 w 347662"/>
                <a:gd name="connsiteY28" fmla="*/ 1848257 h 1857375"/>
                <a:gd name="connsiteX29" fmla="*/ 52311 w 347662"/>
                <a:gd name="connsiteY29" fmla="*/ 1853019 h 1857375"/>
                <a:gd name="connsiteX30" fmla="*/ 53740 w 347662"/>
                <a:gd name="connsiteY30" fmla="*/ 1776343 h 1857375"/>
                <a:gd name="connsiteX31" fmla="*/ 58502 w 347662"/>
                <a:gd name="connsiteY31" fmla="*/ 1769199 h 1857375"/>
                <a:gd name="connsiteX32" fmla="*/ 43738 w 347662"/>
                <a:gd name="connsiteY32" fmla="*/ 1620609 h 1857375"/>
                <a:gd name="connsiteX33" fmla="*/ 31356 w 347662"/>
                <a:gd name="connsiteY33" fmla="*/ 1459637 h 1857375"/>
                <a:gd name="connsiteX34" fmla="*/ 53263 w 347662"/>
                <a:gd name="connsiteY34" fmla="*/ 1369626 h 1857375"/>
                <a:gd name="connsiteX35" fmla="*/ 54692 w 347662"/>
                <a:gd name="connsiteY35" fmla="*/ 1114832 h 1857375"/>
                <a:gd name="connsiteX36" fmla="*/ 22783 w 347662"/>
                <a:gd name="connsiteY36" fmla="*/ 1023392 h 1857375"/>
                <a:gd name="connsiteX37" fmla="*/ 8019 w 347662"/>
                <a:gd name="connsiteY37" fmla="*/ 908616 h 1857375"/>
                <a:gd name="connsiteX38" fmla="*/ 29927 w 347662"/>
                <a:gd name="connsiteY38" fmla="*/ 830511 h 1857375"/>
                <a:gd name="connsiteX39" fmla="*/ 8972 w 347662"/>
                <a:gd name="connsiteY39" fmla="*/ 434271 h 1857375"/>
                <a:gd name="connsiteX40" fmla="*/ 118510 w 347662"/>
                <a:gd name="connsiteY40" fmla="*/ 270917 h 1857375"/>
                <a:gd name="connsiteX41" fmla="*/ 127082 w 347662"/>
                <a:gd name="connsiteY41" fmla="*/ 229483 h 1857375"/>
                <a:gd name="connsiteX42" fmla="*/ 87077 w 347662"/>
                <a:gd name="connsiteY42" fmla="*/ 150426 h 1857375"/>
                <a:gd name="connsiteX43" fmla="*/ 96602 w 347662"/>
                <a:gd name="connsiteY43" fmla="*/ 49461 h 1857375"/>
                <a:gd name="connsiteX44" fmla="*/ 130892 w 347662"/>
                <a:gd name="connsiteY44" fmla="*/ 18504 h 1857375"/>
                <a:gd name="connsiteX45" fmla="*/ 130892 w 347662"/>
                <a:gd name="connsiteY45" fmla="*/ 18504 h 1857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347662" h="1857375">
                  <a:moveTo>
                    <a:pt x="130892" y="18504"/>
                  </a:moveTo>
                  <a:cubicBezTo>
                    <a:pt x="130892" y="18504"/>
                    <a:pt x="209950" y="-10071"/>
                    <a:pt x="261385" y="11837"/>
                  </a:cubicBezTo>
                  <a:cubicBezTo>
                    <a:pt x="312819" y="33744"/>
                    <a:pt x="304247" y="53271"/>
                    <a:pt x="300913" y="61367"/>
                  </a:cubicBezTo>
                  <a:cubicBezTo>
                    <a:pt x="298056" y="69463"/>
                    <a:pt x="294722" y="70416"/>
                    <a:pt x="294722" y="70416"/>
                  </a:cubicBezTo>
                  <a:cubicBezTo>
                    <a:pt x="294722" y="70416"/>
                    <a:pt x="308533" y="103753"/>
                    <a:pt x="312819" y="111373"/>
                  </a:cubicBezTo>
                  <a:cubicBezTo>
                    <a:pt x="317106" y="118517"/>
                    <a:pt x="310914" y="131376"/>
                    <a:pt x="310438" y="138996"/>
                  </a:cubicBezTo>
                  <a:cubicBezTo>
                    <a:pt x="309962" y="146139"/>
                    <a:pt x="310438" y="156141"/>
                    <a:pt x="320916" y="165189"/>
                  </a:cubicBezTo>
                  <a:cubicBezTo>
                    <a:pt x="331393" y="174238"/>
                    <a:pt x="336632" y="182811"/>
                    <a:pt x="332346" y="187573"/>
                  </a:cubicBezTo>
                  <a:cubicBezTo>
                    <a:pt x="328060" y="192336"/>
                    <a:pt x="310914" y="199956"/>
                    <a:pt x="310914" y="199956"/>
                  </a:cubicBezTo>
                  <a:cubicBezTo>
                    <a:pt x="310914" y="199956"/>
                    <a:pt x="302818" y="249486"/>
                    <a:pt x="300913" y="257106"/>
                  </a:cubicBezTo>
                  <a:cubicBezTo>
                    <a:pt x="299008" y="265202"/>
                    <a:pt x="302818" y="281394"/>
                    <a:pt x="289483" y="281871"/>
                  </a:cubicBezTo>
                  <a:cubicBezTo>
                    <a:pt x="276148" y="282347"/>
                    <a:pt x="247573" y="282347"/>
                    <a:pt x="247573" y="282347"/>
                  </a:cubicBezTo>
                  <a:cubicBezTo>
                    <a:pt x="247573" y="282347"/>
                    <a:pt x="245192" y="307588"/>
                    <a:pt x="238048" y="315208"/>
                  </a:cubicBezTo>
                  <a:cubicBezTo>
                    <a:pt x="230905" y="323304"/>
                    <a:pt x="228523" y="336639"/>
                    <a:pt x="228523" y="342831"/>
                  </a:cubicBezTo>
                  <a:cubicBezTo>
                    <a:pt x="228523" y="349022"/>
                    <a:pt x="273767" y="447606"/>
                    <a:pt x="287102" y="473799"/>
                  </a:cubicBezTo>
                  <a:cubicBezTo>
                    <a:pt x="300437" y="499993"/>
                    <a:pt x="296151" y="931476"/>
                    <a:pt x="296151" y="931476"/>
                  </a:cubicBezTo>
                  <a:cubicBezTo>
                    <a:pt x="296151" y="931476"/>
                    <a:pt x="310914" y="966718"/>
                    <a:pt x="319487" y="977672"/>
                  </a:cubicBezTo>
                  <a:cubicBezTo>
                    <a:pt x="328060" y="988626"/>
                    <a:pt x="321868" y="1040061"/>
                    <a:pt x="320916" y="1045776"/>
                  </a:cubicBezTo>
                  <a:cubicBezTo>
                    <a:pt x="319487" y="1051967"/>
                    <a:pt x="291864" y="1087209"/>
                    <a:pt x="291864" y="1087209"/>
                  </a:cubicBezTo>
                  <a:cubicBezTo>
                    <a:pt x="291864" y="1087209"/>
                    <a:pt x="271386" y="1276281"/>
                    <a:pt x="267576" y="1291044"/>
                  </a:cubicBezTo>
                  <a:cubicBezTo>
                    <a:pt x="263766" y="1305808"/>
                    <a:pt x="224713" y="1388676"/>
                    <a:pt x="224713" y="1399629"/>
                  </a:cubicBezTo>
                  <a:cubicBezTo>
                    <a:pt x="224713" y="1410583"/>
                    <a:pt x="191852" y="1555839"/>
                    <a:pt x="191852" y="1567746"/>
                  </a:cubicBezTo>
                  <a:cubicBezTo>
                    <a:pt x="191852" y="1580128"/>
                    <a:pt x="215188" y="1726337"/>
                    <a:pt x="215188" y="1726337"/>
                  </a:cubicBezTo>
                  <a:cubicBezTo>
                    <a:pt x="215188" y="1726337"/>
                    <a:pt x="267576" y="1755388"/>
                    <a:pt x="277577" y="1758246"/>
                  </a:cubicBezTo>
                  <a:cubicBezTo>
                    <a:pt x="287102" y="1760627"/>
                    <a:pt x="340918" y="1762056"/>
                    <a:pt x="344728" y="1766818"/>
                  </a:cubicBezTo>
                  <a:cubicBezTo>
                    <a:pt x="348538" y="1771581"/>
                    <a:pt x="339966" y="1795869"/>
                    <a:pt x="339966" y="1795869"/>
                  </a:cubicBezTo>
                  <a:lnTo>
                    <a:pt x="321868" y="1802061"/>
                  </a:lnTo>
                  <a:cubicBezTo>
                    <a:pt x="321868" y="1802061"/>
                    <a:pt x="339013" y="1803489"/>
                    <a:pt x="339013" y="1811586"/>
                  </a:cubicBezTo>
                  <a:cubicBezTo>
                    <a:pt x="339013" y="1819682"/>
                    <a:pt x="360921" y="1840637"/>
                    <a:pt x="307105" y="1848257"/>
                  </a:cubicBezTo>
                  <a:cubicBezTo>
                    <a:pt x="253288" y="1855401"/>
                    <a:pt x="57073" y="1855401"/>
                    <a:pt x="52311" y="1853019"/>
                  </a:cubicBezTo>
                  <a:cubicBezTo>
                    <a:pt x="47548" y="1850638"/>
                    <a:pt x="48501" y="1783487"/>
                    <a:pt x="53740" y="1776343"/>
                  </a:cubicBezTo>
                  <a:lnTo>
                    <a:pt x="58502" y="1769199"/>
                  </a:lnTo>
                  <a:cubicBezTo>
                    <a:pt x="58502" y="1769199"/>
                    <a:pt x="52311" y="1640136"/>
                    <a:pt x="43738" y="1620609"/>
                  </a:cubicBezTo>
                  <a:cubicBezTo>
                    <a:pt x="35166" y="1601083"/>
                    <a:pt x="20402" y="1502499"/>
                    <a:pt x="31356" y="1459637"/>
                  </a:cubicBezTo>
                  <a:cubicBezTo>
                    <a:pt x="42310" y="1416774"/>
                    <a:pt x="50882" y="1396296"/>
                    <a:pt x="53263" y="1369626"/>
                  </a:cubicBezTo>
                  <a:cubicBezTo>
                    <a:pt x="55644" y="1342956"/>
                    <a:pt x="54692" y="1124833"/>
                    <a:pt x="54692" y="1114832"/>
                  </a:cubicBezTo>
                  <a:cubicBezTo>
                    <a:pt x="54692" y="1104831"/>
                    <a:pt x="28022" y="1040537"/>
                    <a:pt x="22783" y="1023392"/>
                  </a:cubicBezTo>
                  <a:cubicBezTo>
                    <a:pt x="18021" y="1006247"/>
                    <a:pt x="-6268" y="930523"/>
                    <a:pt x="8019" y="908616"/>
                  </a:cubicBezTo>
                  <a:cubicBezTo>
                    <a:pt x="22783" y="886708"/>
                    <a:pt x="29927" y="850037"/>
                    <a:pt x="29927" y="830511"/>
                  </a:cubicBezTo>
                  <a:cubicBezTo>
                    <a:pt x="29927" y="810984"/>
                    <a:pt x="4210" y="499993"/>
                    <a:pt x="8972" y="434271"/>
                  </a:cubicBezTo>
                  <a:cubicBezTo>
                    <a:pt x="13735" y="368548"/>
                    <a:pt x="118510" y="270917"/>
                    <a:pt x="118510" y="270917"/>
                  </a:cubicBezTo>
                  <a:cubicBezTo>
                    <a:pt x="118510" y="270917"/>
                    <a:pt x="131844" y="244247"/>
                    <a:pt x="127082" y="229483"/>
                  </a:cubicBezTo>
                  <a:cubicBezTo>
                    <a:pt x="122319" y="214719"/>
                    <a:pt x="90411" y="194241"/>
                    <a:pt x="87077" y="150426"/>
                  </a:cubicBezTo>
                  <a:cubicBezTo>
                    <a:pt x="83267" y="106611"/>
                    <a:pt x="90887" y="65177"/>
                    <a:pt x="96602" y="49461"/>
                  </a:cubicBezTo>
                  <a:cubicBezTo>
                    <a:pt x="102317" y="33268"/>
                    <a:pt x="130892" y="18504"/>
                    <a:pt x="130892" y="18504"/>
                  </a:cubicBezTo>
                  <a:lnTo>
                    <a:pt x="130892" y="1850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sp>
          <p:nvSpPr>
            <p:cNvPr id="15" name="Forma Livre: Forma 14">
              <a:extLst>
                <a:ext uri="{FF2B5EF4-FFF2-40B4-BE49-F238E27FC236}">
                  <a16:creationId xmlns:a16="http://schemas.microsoft.com/office/drawing/2014/main" id="{E2C8653C-E959-400E-A2BB-C3D5B2B49D56}"/>
                </a:ext>
              </a:extLst>
            </p:cNvPr>
            <p:cNvSpPr/>
            <p:nvPr/>
          </p:nvSpPr>
          <p:spPr>
            <a:xfrm>
              <a:off x="6889545" y="1525529"/>
              <a:ext cx="681037" cy="1966913"/>
            </a:xfrm>
            <a:custGeom>
              <a:avLst/>
              <a:gdLst>
                <a:gd name="connsiteX0" fmla="*/ 378030 w 681037"/>
                <a:gd name="connsiteY0" fmla="*/ 3572 h 1966912"/>
                <a:gd name="connsiteX1" fmla="*/ 369934 w 681037"/>
                <a:gd name="connsiteY1" fmla="*/ 3572 h 1966912"/>
                <a:gd name="connsiteX2" fmla="*/ 297544 w 681037"/>
                <a:gd name="connsiteY2" fmla="*/ 15954 h 1966912"/>
                <a:gd name="connsiteX3" fmla="*/ 231821 w 681037"/>
                <a:gd name="connsiteY3" fmla="*/ 121206 h 1966912"/>
                <a:gd name="connsiteX4" fmla="*/ 247537 w 681037"/>
                <a:gd name="connsiteY4" fmla="*/ 222647 h 1966912"/>
                <a:gd name="connsiteX5" fmla="*/ 280399 w 681037"/>
                <a:gd name="connsiteY5" fmla="*/ 254556 h 1966912"/>
                <a:gd name="connsiteX6" fmla="*/ 267064 w 681037"/>
                <a:gd name="connsiteY6" fmla="*/ 278368 h 1966912"/>
                <a:gd name="connsiteX7" fmla="*/ 257539 w 681037"/>
                <a:gd name="connsiteY7" fmla="*/ 279321 h 1966912"/>
                <a:gd name="connsiteX8" fmla="*/ 221820 w 681037"/>
                <a:gd name="connsiteY8" fmla="*/ 349806 h 1966912"/>
                <a:gd name="connsiteX9" fmla="*/ 188959 w 681037"/>
                <a:gd name="connsiteY9" fmla="*/ 460296 h 1966912"/>
                <a:gd name="connsiteX10" fmla="*/ 177052 w 681037"/>
                <a:gd name="connsiteY10" fmla="*/ 710803 h 1966912"/>
                <a:gd name="connsiteX11" fmla="*/ 175148 w 681037"/>
                <a:gd name="connsiteY11" fmla="*/ 852726 h 1966912"/>
                <a:gd name="connsiteX12" fmla="*/ 163717 w 681037"/>
                <a:gd name="connsiteY12" fmla="*/ 1144191 h 1966912"/>
                <a:gd name="connsiteX13" fmla="*/ 132761 w 681037"/>
                <a:gd name="connsiteY13" fmla="*/ 1489472 h 1966912"/>
                <a:gd name="connsiteX14" fmla="*/ 80374 w 681037"/>
                <a:gd name="connsiteY14" fmla="*/ 1645206 h 1966912"/>
                <a:gd name="connsiteX15" fmla="*/ 47989 w 681037"/>
                <a:gd name="connsiteY15" fmla="*/ 1760458 h 1966912"/>
                <a:gd name="connsiteX16" fmla="*/ 35130 w 681037"/>
                <a:gd name="connsiteY16" fmla="*/ 1812846 h 1966912"/>
                <a:gd name="connsiteX17" fmla="*/ 14175 w 681037"/>
                <a:gd name="connsiteY17" fmla="*/ 1843326 h 1966912"/>
                <a:gd name="connsiteX18" fmla="*/ 67039 w 681037"/>
                <a:gd name="connsiteY18" fmla="*/ 1927146 h 1966912"/>
                <a:gd name="connsiteX19" fmla="*/ 121331 w 681037"/>
                <a:gd name="connsiteY19" fmla="*/ 1956673 h 1966912"/>
                <a:gd name="connsiteX20" fmla="*/ 241823 w 681037"/>
                <a:gd name="connsiteY20" fmla="*/ 1962388 h 1966912"/>
                <a:gd name="connsiteX21" fmla="*/ 259444 w 681037"/>
                <a:gd name="connsiteY21" fmla="*/ 1907143 h 1966912"/>
                <a:gd name="connsiteX22" fmla="*/ 174195 w 681037"/>
                <a:gd name="connsiteY22" fmla="*/ 1864757 h 1966912"/>
                <a:gd name="connsiteX23" fmla="*/ 181815 w 681037"/>
                <a:gd name="connsiteY23" fmla="*/ 1817608 h 1966912"/>
                <a:gd name="connsiteX24" fmla="*/ 261349 w 681037"/>
                <a:gd name="connsiteY24" fmla="*/ 1615202 h 1966912"/>
                <a:gd name="connsiteX25" fmla="*/ 335167 w 681037"/>
                <a:gd name="connsiteY25" fmla="*/ 1308973 h 1966912"/>
                <a:gd name="connsiteX26" fmla="*/ 322785 w 681037"/>
                <a:gd name="connsiteY26" fmla="*/ 1779508 h 1966912"/>
                <a:gd name="connsiteX27" fmla="*/ 330881 w 681037"/>
                <a:gd name="connsiteY27" fmla="*/ 1832848 h 1966912"/>
                <a:gd name="connsiteX28" fmla="*/ 322785 w 681037"/>
                <a:gd name="connsiteY28" fmla="*/ 1869043 h 1966912"/>
                <a:gd name="connsiteX29" fmla="*/ 328976 w 681037"/>
                <a:gd name="connsiteY29" fmla="*/ 1925241 h 1966912"/>
                <a:gd name="connsiteX30" fmla="*/ 403748 w 681037"/>
                <a:gd name="connsiteY30" fmla="*/ 1926669 h 1966912"/>
                <a:gd name="connsiteX31" fmla="*/ 477566 w 681037"/>
                <a:gd name="connsiteY31" fmla="*/ 1924288 h 1966912"/>
                <a:gd name="connsiteX32" fmla="*/ 604725 w 681037"/>
                <a:gd name="connsiteY32" fmla="*/ 1919049 h 1966912"/>
                <a:gd name="connsiteX33" fmla="*/ 594248 w 681037"/>
                <a:gd name="connsiteY33" fmla="*/ 1869519 h 1966912"/>
                <a:gd name="connsiteX34" fmla="*/ 525667 w 681037"/>
                <a:gd name="connsiteY34" fmla="*/ 1848088 h 1966912"/>
                <a:gd name="connsiteX35" fmla="*/ 490901 w 681037"/>
                <a:gd name="connsiteY35" fmla="*/ 1823323 h 1966912"/>
                <a:gd name="connsiteX36" fmla="*/ 480424 w 681037"/>
                <a:gd name="connsiteY36" fmla="*/ 1777127 h 1966912"/>
                <a:gd name="connsiteX37" fmla="*/ 459469 w 681037"/>
                <a:gd name="connsiteY37" fmla="*/ 1597581 h 1966912"/>
                <a:gd name="connsiteX38" fmla="*/ 488044 w 681037"/>
                <a:gd name="connsiteY38" fmla="*/ 1436132 h 1966912"/>
                <a:gd name="connsiteX39" fmla="*/ 495664 w 681037"/>
                <a:gd name="connsiteY39" fmla="*/ 1339453 h 1966912"/>
                <a:gd name="connsiteX40" fmla="*/ 506141 w 681037"/>
                <a:gd name="connsiteY40" fmla="*/ 1111329 h 1966912"/>
                <a:gd name="connsiteX41" fmla="*/ 500426 w 681037"/>
                <a:gd name="connsiteY41" fmla="*/ 1054179 h 1966912"/>
                <a:gd name="connsiteX42" fmla="*/ 520905 w 681037"/>
                <a:gd name="connsiteY42" fmla="*/ 957024 h 1966912"/>
                <a:gd name="connsiteX43" fmla="*/ 556148 w 681037"/>
                <a:gd name="connsiteY43" fmla="*/ 1001316 h 1966912"/>
                <a:gd name="connsiteX44" fmla="*/ 565673 w 681037"/>
                <a:gd name="connsiteY44" fmla="*/ 998934 h 1966912"/>
                <a:gd name="connsiteX45" fmla="*/ 600915 w 681037"/>
                <a:gd name="connsiteY45" fmla="*/ 1069896 h 1966912"/>
                <a:gd name="connsiteX46" fmla="*/ 623775 w 681037"/>
                <a:gd name="connsiteY46" fmla="*/ 1079421 h 1966912"/>
                <a:gd name="connsiteX47" fmla="*/ 628537 w 681037"/>
                <a:gd name="connsiteY47" fmla="*/ 1040368 h 1966912"/>
                <a:gd name="connsiteX48" fmla="*/ 639015 w 681037"/>
                <a:gd name="connsiteY48" fmla="*/ 1089422 h 1966912"/>
                <a:gd name="connsiteX49" fmla="*/ 660446 w 681037"/>
                <a:gd name="connsiteY49" fmla="*/ 1120854 h 1966912"/>
                <a:gd name="connsiteX50" fmla="*/ 679972 w 681037"/>
                <a:gd name="connsiteY50" fmla="*/ 1032748 h 1966912"/>
                <a:gd name="connsiteX51" fmla="*/ 629014 w 681037"/>
                <a:gd name="connsiteY51" fmla="*/ 942737 h 1966912"/>
                <a:gd name="connsiteX52" fmla="*/ 539002 w 681037"/>
                <a:gd name="connsiteY52" fmla="*/ 756999 h 1966912"/>
                <a:gd name="connsiteX53" fmla="*/ 539002 w 681037"/>
                <a:gd name="connsiteY53" fmla="*/ 723662 h 1966912"/>
                <a:gd name="connsiteX54" fmla="*/ 487567 w 681037"/>
                <a:gd name="connsiteY54" fmla="*/ 421719 h 1966912"/>
                <a:gd name="connsiteX55" fmla="*/ 418987 w 681037"/>
                <a:gd name="connsiteY55" fmla="*/ 355044 h 1966912"/>
                <a:gd name="connsiteX56" fmla="*/ 418511 w 681037"/>
                <a:gd name="connsiteY56" fmla="*/ 340757 h 1966912"/>
                <a:gd name="connsiteX57" fmla="*/ 430417 w 681037"/>
                <a:gd name="connsiteY57" fmla="*/ 305514 h 1966912"/>
                <a:gd name="connsiteX58" fmla="*/ 455659 w 681037"/>
                <a:gd name="connsiteY58" fmla="*/ 303133 h 1966912"/>
                <a:gd name="connsiteX59" fmla="*/ 476614 w 681037"/>
                <a:gd name="connsiteY59" fmla="*/ 285512 h 1966912"/>
                <a:gd name="connsiteX60" fmla="*/ 480424 w 681037"/>
                <a:gd name="connsiteY60" fmla="*/ 211693 h 1966912"/>
                <a:gd name="connsiteX61" fmla="*/ 500902 w 681037"/>
                <a:gd name="connsiteY61" fmla="*/ 198834 h 1966912"/>
                <a:gd name="connsiteX62" fmla="*/ 483757 w 681037"/>
                <a:gd name="connsiteY62" fmla="*/ 163592 h 1966912"/>
                <a:gd name="connsiteX63" fmla="*/ 482329 w 681037"/>
                <a:gd name="connsiteY63" fmla="*/ 139303 h 1966912"/>
                <a:gd name="connsiteX64" fmla="*/ 476137 w 681037"/>
                <a:gd name="connsiteY64" fmla="*/ 101203 h 1966912"/>
                <a:gd name="connsiteX65" fmla="*/ 448039 w 681037"/>
                <a:gd name="connsiteY65" fmla="*/ 58817 h 1966912"/>
                <a:gd name="connsiteX66" fmla="*/ 451373 w 681037"/>
                <a:gd name="connsiteY66" fmla="*/ 34528 h 1966912"/>
                <a:gd name="connsiteX67" fmla="*/ 422321 w 681037"/>
                <a:gd name="connsiteY67" fmla="*/ 12144 h 1966912"/>
                <a:gd name="connsiteX68" fmla="*/ 378030 w 681037"/>
                <a:gd name="connsiteY68" fmla="*/ 3572 h 1966912"/>
                <a:gd name="connsiteX69" fmla="*/ 378030 w 681037"/>
                <a:gd name="connsiteY69" fmla="*/ 3572 h 196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681037" h="1966912">
                  <a:moveTo>
                    <a:pt x="378030" y="3572"/>
                  </a:moveTo>
                  <a:cubicBezTo>
                    <a:pt x="375649" y="3572"/>
                    <a:pt x="372791" y="3572"/>
                    <a:pt x="369934" y="3572"/>
                  </a:cubicBezTo>
                  <a:cubicBezTo>
                    <a:pt x="348026" y="4524"/>
                    <a:pt x="322785" y="8811"/>
                    <a:pt x="297544" y="15954"/>
                  </a:cubicBezTo>
                  <a:cubicBezTo>
                    <a:pt x="247061" y="30718"/>
                    <a:pt x="237060" y="88344"/>
                    <a:pt x="231821" y="121206"/>
                  </a:cubicBezTo>
                  <a:cubicBezTo>
                    <a:pt x="226582" y="154067"/>
                    <a:pt x="242775" y="201692"/>
                    <a:pt x="247537" y="222647"/>
                  </a:cubicBezTo>
                  <a:cubicBezTo>
                    <a:pt x="252300" y="243126"/>
                    <a:pt x="280399" y="254556"/>
                    <a:pt x="280399" y="254556"/>
                  </a:cubicBezTo>
                  <a:lnTo>
                    <a:pt x="267064" y="278368"/>
                  </a:lnTo>
                  <a:lnTo>
                    <a:pt x="257539" y="279321"/>
                  </a:lnTo>
                  <a:cubicBezTo>
                    <a:pt x="251348" y="304086"/>
                    <a:pt x="232298" y="327422"/>
                    <a:pt x="221820" y="349806"/>
                  </a:cubicBezTo>
                  <a:cubicBezTo>
                    <a:pt x="206580" y="382191"/>
                    <a:pt x="198484" y="414099"/>
                    <a:pt x="188959" y="460296"/>
                  </a:cubicBezTo>
                  <a:cubicBezTo>
                    <a:pt x="172290" y="596979"/>
                    <a:pt x="183244" y="659844"/>
                    <a:pt x="177052" y="710803"/>
                  </a:cubicBezTo>
                  <a:cubicBezTo>
                    <a:pt x="174195" y="748903"/>
                    <a:pt x="182767" y="818436"/>
                    <a:pt x="175148" y="852726"/>
                  </a:cubicBezTo>
                  <a:cubicBezTo>
                    <a:pt x="156574" y="939403"/>
                    <a:pt x="115616" y="1054179"/>
                    <a:pt x="163717" y="1144191"/>
                  </a:cubicBezTo>
                  <a:cubicBezTo>
                    <a:pt x="158955" y="1233249"/>
                    <a:pt x="143715" y="1416606"/>
                    <a:pt x="132761" y="1489472"/>
                  </a:cubicBezTo>
                  <a:cubicBezTo>
                    <a:pt x="122760" y="1529001"/>
                    <a:pt x="92756" y="1588532"/>
                    <a:pt x="80374" y="1645206"/>
                  </a:cubicBezTo>
                  <a:cubicBezTo>
                    <a:pt x="70372" y="1688068"/>
                    <a:pt x="60847" y="1709023"/>
                    <a:pt x="47989" y="1760458"/>
                  </a:cubicBezTo>
                  <a:cubicBezTo>
                    <a:pt x="46084" y="1771412"/>
                    <a:pt x="35130" y="1812846"/>
                    <a:pt x="35130" y="1812846"/>
                  </a:cubicBezTo>
                  <a:lnTo>
                    <a:pt x="14175" y="1843326"/>
                  </a:lnTo>
                  <a:cubicBezTo>
                    <a:pt x="-11543" y="1906191"/>
                    <a:pt x="10841" y="1902857"/>
                    <a:pt x="67039" y="1927146"/>
                  </a:cubicBezTo>
                  <a:cubicBezTo>
                    <a:pt x="88946" y="1935242"/>
                    <a:pt x="102281" y="1942862"/>
                    <a:pt x="121331" y="1956673"/>
                  </a:cubicBezTo>
                  <a:cubicBezTo>
                    <a:pt x="145144" y="1975247"/>
                    <a:pt x="201341" y="1958102"/>
                    <a:pt x="241823" y="1962388"/>
                  </a:cubicBezTo>
                  <a:cubicBezTo>
                    <a:pt x="276112" y="1966198"/>
                    <a:pt x="291829" y="1928574"/>
                    <a:pt x="259444" y="1907143"/>
                  </a:cubicBezTo>
                  <a:cubicBezTo>
                    <a:pt x="221820" y="1884759"/>
                    <a:pt x="197531" y="1893808"/>
                    <a:pt x="174195" y="1864757"/>
                  </a:cubicBezTo>
                  <a:lnTo>
                    <a:pt x="181815" y="1817608"/>
                  </a:lnTo>
                  <a:cubicBezTo>
                    <a:pt x="214200" y="1744742"/>
                    <a:pt x="235155" y="1696164"/>
                    <a:pt x="261349" y="1615202"/>
                  </a:cubicBezTo>
                  <a:cubicBezTo>
                    <a:pt x="273731" y="1583293"/>
                    <a:pt x="317546" y="1326118"/>
                    <a:pt x="335167" y="1308973"/>
                  </a:cubicBezTo>
                  <a:cubicBezTo>
                    <a:pt x="335167" y="1308973"/>
                    <a:pt x="320404" y="1769031"/>
                    <a:pt x="322785" y="1779508"/>
                  </a:cubicBezTo>
                  <a:cubicBezTo>
                    <a:pt x="324690" y="1790462"/>
                    <a:pt x="330881" y="1832848"/>
                    <a:pt x="330881" y="1832848"/>
                  </a:cubicBezTo>
                  <a:lnTo>
                    <a:pt x="322785" y="1869043"/>
                  </a:lnTo>
                  <a:lnTo>
                    <a:pt x="328976" y="1925241"/>
                  </a:lnTo>
                  <a:lnTo>
                    <a:pt x="403748" y="1926669"/>
                  </a:lnTo>
                  <a:cubicBezTo>
                    <a:pt x="412796" y="1919049"/>
                    <a:pt x="454706" y="1918573"/>
                    <a:pt x="477566" y="1924288"/>
                  </a:cubicBezTo>
                  <a:cubicBezTo>
                    <a:pt x="506617" y="1932384"/>
                    <a:pt x="575674" y="1919526"/>
                    <a:pt x="604725" y="1919049"/>
                  </a:cubicBezTo>
                  <a:cubicBezTo>
                    <a:pt x="615679" y="1918573"/>
                    <a:pt x="609011" y="1878092"/>
                    <a:pt x="594248" y="1869519"/>
                  </a:cubicBezTo>
                  <a:cubicBezTo>
                    <a:pt x="579484" y="1860947"/>
                    <a:pt x="566625" y="1859994"/>
                    <a:pt x="525667" y="1848088"/>
                  </a:cubicBezTo>
                  <a:cubicBezTo>
                    <a:pt x="506141" y="1842373"/>
                    <a:pt x="490901" y="1823323"/>
                    <a:pt x="490901" y="1823323"/>
                  </a:cubicBezTo>
                  <a:lnTo>
                    <a:pt x="480424" y="1777127"/>
                  </a:lnTo>
                  <a:cubicBezTo>
                    <a:pt x="480424" y="1777127"/>
                    <a:pt x="460421" y="1635204"/>
                    <a:pt x="459469" y="1597581"/>
                  </a:cubicBezTo>
                  <a:cubicBezTo>
                    <a:pt x="458516" y="1559957"/>
                    <a:pt x="487091" y="1472327"/>
                    <a:pt x="488044" y="1436132"/>
                  </a:cubicBezTo>
                  <a:cubicBezTo>
                    <a:pt x="488996" y="1399937"/>
                    <a:pt x="495664" y="1339453"/>
                    <a:pt x="495664" y="1339453"/>
                  </a:cubicBezTo>
                  <a:lnTo>
                    <a:pt x="506141" y="1111329"/>
                  </a:lnTo>
                  <a:lnTo>
                    <a:pt x="500426" y="1054179"/>
                  </a:lnTo>
                  <a:cubicBezTo>
                    <a:pt x="520429" y="1022747"/>
                    <a:pt x="517571" y="993219"/>
                    <a:pt x="520905" y="957024"/>
                  </a:cubicBezTo>
                  <a:cubicBezTo>
                    <a:pt x="532335" y="973693"/>
                    <a:pt x="544717" y="989409"/>
                    <a:pt x="556148" y="1001316"/>
                  </a:cubicBezTo>
                  <a:lnTo>
                    <a:pt x="565673" y="998934"/>
                  </a:lnTo>
                  <a:cubicBezTo>
                    <a:pt x="581389" y="1015603"/>
                    <a:pt x="597581" y="1053227"/>
                    <a:pt x="600915" y="1069896"/>
                  </a:cubicBezTo>
                  <a:cubicBezTo>
                    <a:pt x="608535" y="1108472"/>
                    <a:pt x="623775" y="1079421"/>
                    <a:pt x="623775" y="1079421"/>
                  </a:cubicBezTo>
                  <a:lnTo>
                    <a:pt x="628537" y="1040368"/>
                  </a:lnTo>
                  <a:cubicBezTo>
                    <a:pt x="628537" y="1040368"/>
                    <a:pt x="636634" y="1061799"/>
                    <a:pt x="639015" y="1089422"/>
                  </a:cubicBezTo>
                  <a:cubicBezTo>
                    <a:pt x="641396" y="1117044"/>
                    <a:pt x="642825" y="1147048"/>
                    <a:pt x="660446" y="1120854"/>
                  </a:cubicBezTo>
                  <a:cubicBezTo>
                    <a:pt x="678067" y="1094184"/>
                    <a:pt x="686164" y="1073229"/>
                    <a:pt x="679972" y="1032748"/>
                  </a:cubicBezTo>
                  <a:cubicBezTo>
                    <a:pt x="673305" y="991314"/>
                    <a:pt x="660922" y="973693"/>
                    <a:pt x="629014" y="942737"/>
                  </a:cubicBezTo>
                  <a:cubicBezTo>
                    <a:pt x="649969" y="913686"/>
                    <a:pt x="602344" y="846534"/>
                    <a:pt x="539002" y="756999"/>
                  </a:cubicBezTo>
                  <a:lnTo>
                    <a:pt x="539002" y="723662"/>
                  </a:lnTo>
                  <a:cubicBezTo>
                    <a:pt x="527573" y="534114"/>
                    <a:pt x="528049" y="509349"/>
                    <a:pt x="487567" y="421719"/>
                  </a:cubicBezTo>
                  <a:cubicBezTo>
                    <a:pt x="476614" y="398383"/>
                    <a:pt x="418987" y="355044"/>
                    <a:pt x="418987" y="355044"/>
                  </a:cubicBezTo>
                  <a:lnTo>
                    <a:pt x="418511" y="340757"/>
                  </a:lnTo>
                  <a:lnTo>
                    <a:pt x="430417" y="305514"/>
                  </a:lnTo>
                  <a:lnTo>
                    <a:pt x="455659" y="303133"/>
                  </a:lnTo>
                  <a:cubicBezTo>
                    <a:pt x="464231" y="302181"/>
                    <a:pt x="476137" y="298371"/>
                    <a:pt x="476614" y="285512"/>
                  </a:cubicBezTo>
                  <a:cubicBezTo>
                    <a:pt x="476614" y="263128"/>
                    <a:pt x="486615" y="238839"/>
                    <a:pt x="480424" y="211693"/>
                  </a:cubicBezTo>
                  <a:cubicBezTo>
                    <a:pt x="480424" y="211693"/>
                    <a:pt x="501855" y="204073"/>
                    <a:pt x="500902" y="198834"/>
                  </a:cubicBezTo>
                  <a:cubicBezTo>
                    <a:pt x="500426" y="193119"/>
                    <a:pt x="490425" y="175498"/>
                    <a:pt x="483757" y="163592"/>
                  </a:cubicBezTo>
                  <a:cubicBezTo>
                    <a:pt x="477090" y="151686"/>
                    <a:pt x="478995" y="146447"/>
                    <a:pt x="482329" y="139303"/>
                  </a:cubicBezTo>
                  <a:cubicBezTo>
                    <a:pt x="485662" y="131683"/>
                    <a:pt x="483757" y="123587"/>
                    <a:pt x="476137" y="101203"/>
                  </a:cubicBezTo>
                  <a:cubicBezTo>
                    <a:pt x="467089" y="73104"/>
                    <a:pt x="448039" y="58817"/>
                    <a:pt x="448039" y="58817"/>
                  </a:cubicBezTo>
                  <a:cubicBezTo>
                    <a:pt x="448039" y="58817"/>
                    <a:pt x="452325" y="45482"/>
                    <a:pt x="451373" y="34528"/>
                  </a:cubicBezTo>
                  <a:cubicBezTo>
                    <a:pt x="450420" y="23574"/>
                    <a:pt x="444705" y="24051"/>
                    <a:pt x="422321" y="12144"/>
                  </a:cubicBezTo>
                  <a:cubicBezTo>
                    <a:pt x="411367" y="5953"/>
                    <a:pt x="396127" y="3572"/>
                    <a:pt x="378030" y="3572"/>
                  </a:cubicBezTo>
                  <a:lnTo>
                    <a:pt x="378030" y="3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2719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59">
            <a:extLst>
              <a:ext uri="{FF2B5EF4-FFF2-40B4-BE49-F238E27FC236}">
                <a16:creationId xmlns:a16="http://schemas.microsoft.com/office/drawing/2014/main" id="{CB92D905-3057-4285-8CD1-6970F957F7EA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PLATAFORMA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944510-17ED-4BF8-B196-D75ABE640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51" y="1025793"/>
            <a:ext cx="6753498" cy="36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85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6535903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Várias ferramentas que auxiliam um desenvolvedor de software a implementar e executar os programas Java.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As ferramentas: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JAVAC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(Compilador, converte o código-fonte em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JAVA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(Interpreta 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JDB (Depura um programa Java);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JAVAP 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Descompila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um arquivo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do Java);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JAVADOC (Gera informação HTML das classes criadas);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JAVAH (Cria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headers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estendem Java para C);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APPLETVIEWER (Executa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Applets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JAR (Empacota e compacta os arquivos da aplicação).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JAVA DEVELOPMENT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KIT - JDK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8942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6535903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Download do JDK</a:t>
            </a:r>
          </a:p>
          <a:p>
            <a:pPr marL="627063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tabLst>
                <a:tab pos="627063" algn="l"/>
              </a:tabLst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http://www.oracle.com/technetwork/java/javase/downloads/index.html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Instalar JDK</a:t>
            </a:r>
          </a:p>
          <a:p>
            <a:pPr marL="627063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Incluir na variável de ambiente Path: 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&lt;</a:t>
            </a:r>
            <a:r>
              <a:rPr lang="pt-BR" sz="1050" dirty="0" err="1">
                <a:solidFill>
                  <a:srgbClr val="FF0C5C"/>
                </a:solidFill>
                <a:latin typeface="Gotham HTF Medium" pitchFamily="50" charset="0"/>
              </a:rPr>
              <a:t>diretorio_do_java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&gt;\bin</a:t>
            </a:r>
          </a:p>
          <a:p>
            <a:pPr marL="627063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Onde 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&lt;</a:t>
            </a:r>
            <a:r>
              <a:rPr lang="pt-BR" sz="1050" dirty="0" err="1">
                <a:solidFill>
                  <a:srgbClr val="FF0C5C"/>
                </a:solidFill>
                <a:latin typeface="Gotham HTF Medium" pitchFamily="50" charset="0"/>
              </a:rPr>
              <a:t>diretorio_do_java</a:t>
            </a:r>
            <a:r>
              <a:rPr lang="pt-BR" sz="1050" dirty="0">
                <a:solidFill>
                  <a:srgbClr val="FF0C5C"/>
                </a:solidFill>
                <a:latin typeface="Gotham HTF Medium" pitchFamily="50" charset="0"/>
              </a:rPr>
              <a:t>&gt;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o diretório de instalação do JDK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INSTALAÇÃO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DO JDK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79391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162594"/>
            <a:ext cx="6535903" cy="339194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Segundo a Sun: “uma máquina imaginária implementada via software ou hardware que executa instruções vindas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”.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 que o código em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é seguro?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Quando um programa é executado, os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bytecodes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precisam passar pelos requisitos de segurança da JVM, que podem impedir a sua execução.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Linguagens como C são executadas pelo SO.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JVM atua como intermediária entre o programa e o sistema.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endParaRPr lang="pt-BR" sz="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Responsável por gerenciar: memória 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garbage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collector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), erros, exceções, threads.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3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Garante as seguintes características da linguagem Java: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Portabilidade;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Eficiência (JIT);</a:t>
            </a:r>
          </a:p>
          <a:p>
            <a:pPr marL="534988" indent="-250825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Segurança.</a:t>
            </a:r>
          </a:p>
          <a:p>
            <a:pPr marL="268288" indent="-268288">
              <a:lnSpc>
                <a:spcPct val="150000"/>
              </a:lnSpc>
              <a:buClr>
                <a:srgbClr val="ED145B"/>
              </a:buClr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JAVA VIRTUAL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MACHINE - JVM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35788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9">
            <a:extLst>
              <a:ext uri="{FF2B5EF4-FFF2-40B4-BE49-F238E27FC236}">
                <a16:creationId xmlns:a16="http://schemas.microsoft.com/office/drawing/2014/main" id="{B3198F9F-53CB-41EE-8C36-B2F8F48E0105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RESUMINDO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AS CAMADAS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8C12ECE-D43C-4C57-A9D2-4C5DECAA3AA8}"/>
              </a:ext>
            </a:extLst>
          </p:cNvPr>
          <p:cNvSpPr/>
          <p:nvPr/>
        </p:nvSpPr>
        <p:spPr>
          <a:xfrm>
            <a:off x="2436223" y="1251964"/>
            <a:ext cx="4271554" cy="570016"/>
          </a:xfrm>
          <a:prstGeom prst="roundRect">
            <a:avLst/>
          </a:prstGeom>
          <a:solidFill>
            <a:srgbClr val="FFB9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Programa em Java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7B9DDC-134E-47FE-ADED-21D9EF6C6DC9}"/>
              </a:ext>
            </a:extLst>
          </p:cNvPr>
          <p:cNvSpPr/>
          <p:nvPr/>
        </p:nvSpPr>
        <p:spPr>
          <a:xfrm>
            <a:off x="2436223" y="1935543"/>
            <a:ext cx="4271554" cy="570016"/>
          </a:xfrm>
          <a:prstGeom prst="roundRect">
            <a:avLst/>
          </a:prstGeom>
          <a:solidFill>
            <a:srgbClr val="FF8A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Java </a:t>
            </a:r>
            <a:r>
              <a:rPr lang="pt-BR" dirty="0" err="1">
                <a:solidFill>
                  <a:schemeClr val="bg1"/>
                </a:solidFill>
              </a:rPr>
              <a:t>Bytecode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C4B09F-DBEB-425C-853B-306CC416BD8A}"/>
              </a:ext>
            </a:extLst>
          </p:cNvPr>
          <p:cNvSpPr/>
          <p:nvPr/>
        </p:nvSpPr>
        <p:spPr>
          <a:xfrm>
            <a:off x="2436223" y="2616580"/>
            <a:ext cx="4271554" cy="570016"/>
          </a:xfrm>
          <a:prstGeom prst="roundRect">
            <a:avLst/>
          </a:prstGeom>
          <a:solidFill>
            <a:srgbClr val="FF59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JVM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5C466A54-6970-4ACD-B3A2-6D1905025436}"/>
              </a:ext>
            </a:extLst>
          </p:cNvPr>
          <p:cNvSpPr/>
          <p:nvPr/>
        </p:nvSpPr>
        <p:spPr>
          <a:xfrm>
            <a:off x="2436223" y="3297617"/>
            <a:ext cx="4271554" cy="570016"/>
          </a:xfrm>
          <a:prstGeom prst="roundRect">
            <a:avLst/>
          </a:prstGeom>
          <a:solidFill>
            <a:srgbClr val="FF0C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Sistema Operacional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E9C59F1-D078-4FE9-8BE8-F54006285C33}"/>
              </a:ext>
            </a:extLst>
          </p:cNvPr>
          <p:cNvSpPr/>
          <p:nvPr/>
        </p:nvSpPr>
        <p:spPr>
          <a:xfrm>
            <a:off x="2436223" y="3981195"/>
            <a:ext cx="4271554" cy="570016"/>
          </a:xfrm>
          <a:prstGeom prst="roundRect">
            <a:avLst/>
          </a:prstGeom>
          <a:solidFill>
            <a:srgbClr val="ED14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425998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2" y="555773"/>
            <a:ext cx="4119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EDIÇÕES DA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PLATAFORMA JAVA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203" y="1231001"/>
            <a:ext cx="6679594" cy="332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3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643" y="2694686"/>
            <a:ext cx="2582714" cy="2453578"/>
          </a:xfrm>
          <a:prstGeom prst="rect">
            <a:avLst/>
          </a:prstGeom>
        </p:spPr>
      </p:pic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 ME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8" y="1327513"/>
            <a:ext cx="8129197" cy="245955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Ambiente de execução altamente aperfeiçoado.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se destina à programação de computadores e sim à programação de pequenos dispositivos eletrônicos.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1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 cartões inteligentes, dispositivos móveis, equipamentos eletrônicos de consumo.</a:t>
            </a:r>
          </a:p>
        </p:txBody>
      </p:sp>
    </p:spTree>
    <p:extLst>
      <p:ext uri="{BB962C8B-B14F-4D97-AF65-F5344CB8AC3E}">
        <p14:creationId xmlns:p14="http://schemas.microsoft.com/office/powerpoint/2010/main" val="3794898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 SE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327513"/>
            <a:ext cx="6927414" cy="346453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Solução para se desenvolver aplicações para empresas.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Inclui: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Acesso a banco de dados;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Múltiplas linhas de execução;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Aplicações distribuídas;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Interfaces gráficas;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Redes, etc.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distribuída de duas formas: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JDK, utilizada no desenvolvimento de aplicativos Java. 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JRE, utilizada para execução de aplicativos Java.</a:t>
            </a:r>
          </a:p>
        </p:txBody>
      </p:sp>
    </p:spTree>
    <p:extLst>
      <p:ext uri="{BB962C8B-B14F-4D97-AF65-F5344CB8AC3E}">
        <p14:creationId xmlns:p14="http://schemas.microsoft.com/office/powerpoint/2010/main" val="3857517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JAVA EE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/>
          <p:cNvSpPr txBox="1">
            <a:spLocks/>
          </p:cNvSpPr>
          <p:nvPr/>
        </p:nvSpPr>
        <p:spPr>
          <a:xfrm>
            <a:off x="1053399" y="1320639"/>
            <a:ext cx="7294350" cy="13964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Seu modelo de componentes simplificam o desenvolvimento de aplicações distribuídas ou que exijam alta disponibilidade.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a tecnologia mais adequada para o desenvolvimento de aplicações complexas para rodar na internet, por exemplo.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415" y="2717074"/>
            <a:ext cx="4047170" cy="233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77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AutoNum type="arabicPeriod"/>
            </a:pPr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LINGUAGEM 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  <a:p>
            <a:pPr algn="ctr"/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DE PROGRAMAÇÃO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9265FC28-AA8E-4F42-9ABD-814BDB086E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0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590796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0" y="1739210"/>
            <a:ext cx="3696789" cy="204177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http://www.freejavaguide.com/corejava1.htm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http://www.freejavaguide.com/java_comments.htm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http://docs.oracle.com/javase/tutorial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/>
              <a:buChar char="•"/>
            </a:pPr>
            <a:r>
              <a:rPr lang="pt-BR" sz="1100" dirty="0">
                <a:solidFill>
                  <a:srgbClr val="FF0C5C"/>
                </a:solidFill>
                <a:latin typeface="Gotham HTF Light" pitchFamily="50" charset="0"/>
                <a:cs typeface="Roboto Ligh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http://docs.oracle.com/javase/tutorial/java/concepts/index.html</a:t>
            </a:r>
            <a:endParaRPr lang="pt-BR" sz="1100" dirty="0">
              <a:solidFill>
                <a:srgbClr val="FF0C5C"/>
              </a:solidFill>
              <a:latin typeface="Gotham HTF Light" pitchFamily="50" charset="0"/>
              <a:cs typeface="Roboto Ligh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406360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Medium"/>
              </a:rPr>
              <a:t>2. VARIÁ</a:t>
            </a:r>
            <a:r>
              <a:rPr lang="en-US" sz="3500" dirty="0">
                <a:solidFill>
                  <a:srgbClr val="ED145B"/>
                </a:solidFill>
                <a:latin typeface="Gotham HTF Light"/>
                <a:cs typeface="Gotham HTF Medium"/>
              </a:rPr>
              <a:t>VEIS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20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VARIÁVEIS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D3BCC291-FDD6-4869-8261-BCE0CECC39FB}"/>
              </a:ext>
            </a:extLst>
          </p:cNvPr>
          <p:cNvSpPr txBox="1"/>
          <p:nvPr/>
        </p:nvSpPr>
        <p:spPr>
          <a:xfrm>
            <a:off x="939416" y="1041035"/>
            <a:ext cx="5564891" cy="320740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Variáveis são nomes atribuídos a endereços na memória de um computador onde se guardam dados. A declaração de uma variável consiste em dar um nome para a posição de memória a ser usada e especificar qual tipo de dado será armazenado na memória.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declarar uma variável, utiliza-se a seguinte sintaxe: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&lt;tipo&gt; &lt;nome da variável&gt;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atribuir um valor à variável no momento da declaração, utiliza-se a seguinte sintaxe: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&lt;tipo&gt; &lt;nome da variável&gt; = &lt;valor da variável&gt;</a:t>
            </a: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No Java, também é possível declarar mais de uma variável do mesmo tipo de uma só vez, utiliza-se a seguinte sintaxe:</a:t>
            </a:r>
          </a:p>
          <a:p>
            <a:pPr lvl="1"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&lt;tipo&gt; &lt;nome da variável 1&gt;, &lt;nome da variável 2&gt;</a:t>
            </a:r>
          </a:p>
        </p:txBody>
      </p:sp>
    </p:spTree>
    <p:extLst>
      <p:ext uri="{BB962C8B-B14F-4D97-AF65-F5344CB8AC3E}">
        <p14:creationId xmlns:p14="http://schemas.microsoft.com/office/powerpoint/2010/main" val="51632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E6B46313-95D9-4725-B13C-75F328D16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E5BD828B-4952-4EA9-955D-2EAD3D533F16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VARIÁVEIS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5148E8E-E5AE-4B47-8BBF-64460A73F159}"/>
              </a:ext>
            </a:extLst>
          </p:cNvPr>
          <p:cNvSpPr txBox="1"/>
          <p:nvPr/>
        </p:nvSpPr>
        <p:spPr>
          <a:xfrm>
            <a:off x="936054" y="1063353"/>
            <a:ext cx="6965555" cy="103816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Uma variável tem a função de armazenar temporariamente um determinado conteúdo. Este conteúdo poderá ser utilizado no decorrer do seu programa ou até mesmo alterado.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BDA1BAA-C5EE-4D38-836A-675F3ED1A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999" y="1920663"/>
            <a:ext cx="2675357" cy="291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84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B58CC1D1-81CF-4EF7-91A9-C2EF610B4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672D2380-00A8-4DBA-AC55-383AEE90C527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VARIÁVEIS: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IDENTIFICADORES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7624B79-1F1A-42DB-91CC-403B908C3DF9}"/>
              </a:ext>
            </a:extLst>
          </p:cNvPr>
          <p:cNvSpPr txBox="1"/>
          <p:nvPr/>
        </p:nvSpPr>
        <p:spPr>
          <a:xfrm>
            <a:off x="942585" y="1063353"/>
            <a:ext cx="5931885" cy="162294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Regras: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 devem começar com números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Somente utilize o caractere especial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underline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“_”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 utilize palavras reservadas (ex.: 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if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642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6" y="557641"/>
            <a:ext cx="5011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PALAVRAS RESERVADAS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9FA1609-DB08-46BC-A014-4C33ECCC6760}"/>
              </a:ext>
            </a:extLst>
          </p:cNvPr>
          <p:cNvSpPr txBox="1"/>
          <p:nvPr/>
        </p:nvSpPr>
        <p:spPr>
          <a:xfrm>
            <a:off x="939416" y="1180889"/>
            <a:ext cx="5564891" cy="102603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Palavras reservadas, ou palavras-chave, são palavras que não podem ser utilizadas como identificadores, ou seja, não podem ser usadas como nome de variáveis, nome de métodos, nome de classes, etc.</a:t>
            </a:r>
          </a:p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Na linguagem Java, as seguintes palavras são reservadas:</a:t>
            </a:r>
          </a:p>
        </p:txBody>
      </p:sp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293CB158-AFBE-4A5A-9613-AB1D6CD7DDBD}"/>
              </a:ext>
            </a:extLst>
          </p:cNvPr>
          <p:cNvGraphicFramePr>
            <a:graphicFrameLocks noGrp="1"/>
          </p:cNvGraphicFramePr>
          <p:nvPr/>
        </p:nvGraphicFramePr>
        <p:xfrm>
          <a:off x="1601987" y="2208868"/>
          <a:ext cx="5940025" cy="272586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8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8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22699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abstract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continue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for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new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switch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assert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default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goto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package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syncronized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boolean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do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if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private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this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break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double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implements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protected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throw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byte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else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import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public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throws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case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enum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instanceof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return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transient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catch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extends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int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short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try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char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final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interface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static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void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class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finally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long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strictfp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volatile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const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float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native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super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800" b="1" u="none" strike="noStrike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latin typeface="Courier New" pitchFamily="49" charset="0"/>
                          <a:cs typeface="Courier New" pitchFamily="49" charset="0"/>
                        </a:rPr>
                        <a:t>while</a:t>
                      </a:r>
                      <a:endParaRPr lang="pt-BR" sz="800" b="1" i="0" u="none" strike="noStrike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latin typeface="Courier New" pitchFamily="49" charset="0"/>
                        <a:cs typeface="Courier New" pitchFamily="49" charset="0"/>
                      </a:endParaRPr>
                    </a:p>
                  </a:txBody>
                  <a:tcPr marL="7143" marR="7143" marT="7144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869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8013F9A5-5891-4D5A-B22C-E13D20449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8EA20D6B-29F2-4BAB-9B87-0775B1E2668C}"/>
              </a:ext>
            </a:extLst>
          </p:cNvPr>
          <p:cNvSpPr txBox="1"/>
          <p:nvPr/>
        </p:nvSpPr>
        <p:spPr>
          <a:xfrm>
            <a:off x="949116" y="1063352"/>
            <a:ext cx="3393492" cy="205383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Boas práticas: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nomes significativos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nomes concisos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Utilize caixa baixa (letras minúsculas)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CE2B08CB-5BD2-402E-A48A-99392ECEC9F0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VARIÁVEIS: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8127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D884812A-85A7-439B-A5DA-5E4444CEE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DD2BD99-6468-404D-8158-19D169DE17CC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VARIÁVEIS: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320FAAF-4C0A-4BAC-897B-5A5DC528009D}"/>
              </a:ext>
            </a:extLst>
          </p:cNvPr>
          <p:cNvSpPr txBox="1"/>
          <p:nvPr/>
        </p:nvSpPr>
        <p:spPr>
          <a:xfrm>
            <a:off x="936054" y="1063352"/>
            <a:ext cx="5544259" cy="379610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Abra um novo arquivo e salve-o como: 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VARIÁVEL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Digite, dentro do método “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()” o seguinte código: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srgbClr val="ED145B"/>
              </a:solidFill>
              <a:latin typeface="Gotham HTF Medium" pitchFamily="50" charset="0"/>
              <a:cs typeface="Roboto Light"/>
            </a:endParaRP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String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= "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Hello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“;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)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srgbClr val="ED145B"/>
              </a:solidFill>
              <a:latin typeface="Gotham HTF Medium" pitchFamily="50" charset="0"/>
              <a:cs typeface="Roboto Light"/>
            </a:endParaRP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= "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Hello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World“;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);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Execute a sua aplicação.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0451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63F3777-65B4-4BFB-BCE3-E9247663B74C}"/>
              </a:ext>
            </a:extLst>
          </p:cNvPr>
          <p:cNvSpPr txBox="1"/>
          <p:nvPr/>
        </p:nvSpPr>
        <p:spPr>
          <a:xfrm>
            <a:off x="939416" y="1041036"/>
            <a:ext cx="5564891" cy="223790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linguagem Java oferece diversos tipos de dados com os quais podemos trabalhar.</a:t>
            </a:r>
          </a:p>
          <a:p>
            <a:pPr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Há basicamente duas categorias em que se encaixam os tipos de dados:</a:t>
            </a:r>
          </a:p>
          <a:p>
            <a:pPr marL="214313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Tipos Primitivos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Correspondem aos tipos de dados mais básicos e usuais, ou seja, que possuem uma maior frequência de utilização.</a:t>
            </a:r>
          </a:p>
          <a:p>
            <a:pPr marL="557213" lvl="1" indent="-214313">
              <a:lnSpc>
                <a:spcPct val="150000"/>
              </a:lnSpc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Ex.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int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, boolean,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double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.</a:t>
            </a:r>
          </a:p>
          <a:p>
            <a:pPr marL="214313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14313" indent="-214313">
              <a:lnSpc>
                <a:spcPct val="150000"/>
              </a:lnSpc>
              <a:buClr>
                <a:srgbClr val="F0265D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Tipos por Referência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– Consistem em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arrays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(vetores, matrizes), classes e interfaces.</a:t>
            </a:r>
          </a:p>
          <a:p>
            <a:pPr marL="900113" lvl="2" indent="-214313">
              <a:lnSpc>
                <a:spcPct val="150000"/>
              </a:lnSpc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Ex.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, Casa, Carro, </a:t>
            </a:r>
            <a:r>
              <a:rPr lang="pt-BR" sz="1050" dirty="0" err="1">
                <a:solidFill>
                  <a:srgbClr val="F0265D"/>
                </a:solidFill>
                <a:latin typeface="Gotham HTF Light" pitchFamily="50" charset="0"/>
              </a:rPr>
              <a:t>ContratoAluguel</a:t>
            </a:r>
            <a:r>
              <a:rPr lang="pt-BR" sz="1050" dirty="0">
                <a:solidFill>
                  <a:srgbClr val="F0265D"/>
                </a:solidFill>
                <a:latin typeface="Gotham HTF Light" pitchFamily="50" charset="0"/>
              </a:rPr>
              <a:t>.</a:t>
            </a: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PRIMITIVOS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472299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LINGUAGENS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1"/>
            <a:ext cx="7150674" cy="34645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</a:rPr>
              <a:t>Linguagem de Máquina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0010 0100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0001 1010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endParaRPr lang="pt-BR" sz="1200" dirty="0">
              <a:solidFill>
                <a:srgbClr val="ED145B"/>
              </a:solidFill>
              <a:latin typeface="Gotham HTF Medium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</a:rPr>
              <a:t>Linguagem de Baixo Nível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LDA 4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 A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endParaRPr lang="pt-BR" sz="1200" dirty="0">
              <a:solidFill>
                <a:srgbClr val="ED145B"/>
              </a:solidFill>
              <a:latin typeface="Gotham HTF Medium" pitchFamily="50" charset="0"/>
            </a:endParaRP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</a:rPr>
              <a:t>Linguagem de Alto Nível</a:t>
            </a:r>
          </a:p>
          <a:p>
            <a:pPr marL="627063" lvl="1">
              <a:lnSpc>
                <a:spcPct val="150000"/>
              </a:lnSpc>
              <a:buClr>
                <a:srgbClr val="ED145B"/>
              </a:buClr>
              <a:buSzPct val="70000"/>
              <a:buFont typeface="Courier New" panose="02070309020205020404" pitchFamily="49" charset="0"/>
              <a:buChar char="o"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contador = 0;</a:t>
            </a:r>
          </a:p>
        </p:txBody>
      </p:sp>
    </p:spTree>
    <p:extLst>
      <p:ext uri="{BB962C8B-B14F-4D97-AF65-F5344CB8AC3E}">
        <p14:creationId xmlns:p14="http://schemas.microsoft.com/office/powerpoint/2010/main" val="223738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PRIMITIVOS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E9A15024-93EF-436F-BB1C-CEA99BD9EFA8}"/>
              </a:ext>
            </a:extLst>
          </p:cNvPr>
          <p:cNvGraphicFramePr>
            <a:graphicFrameLocks noGrp="1"/>
          </p:cNvGraphicFramePr>
          <p:nvPr/>
        </p:nvGraphicFramePr>
        <p:xfrm>
          <a:off x="1547813" y="1440060"/>
          <a:ext cx="6048375" cy="2949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2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164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881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1496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Tipo</a:t>
                      </a:r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Tamanho em bits</a:t>
                      </a:r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Valores</a:t>
                      </a:r>
                      <a:r>
                        <a:rPr lang="pt-BR" sz="1200" baseline="0" dirty="0"/>
                        <a:t> (min. e </a:t>
                      </a:r>
                      <a:r>
                        <a:rPr lang="pt-BR" sz="1200" baseline="0" dirty="0" err="1"/>
                        <a:t>max</a:t>
                      </a:r>
                      <a:r>
                        <a:rPr lang="pt-BR" sz="1200" baseline="0" dirty="0"/>
                        <a:t>.)</a:t>
                      </a:r>
                      <a:endParaRPr lang="pt-BR" sz="1200" dirty="0"/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Valor Padrão</a:t>
                      </a:r>
                    </a:p>
                  </a:txBody>
                  <a:tcPr marL="68579" marR="68579" marT="34308" marB="34308" anchor="ctr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boolean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Symbol" pitchFamily="18" charset="2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200" b="0" kern="120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pt-BR" sz="14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true   </a:t>
                      </a:r>
                      <a:r>
                        <a:rPr lang="en-US" sz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ou</a:t>
                      </a:r>
                      <a:r>
                        <a:rPr lang="en-US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false</a:t>
                      </a:r>
                      <a:endParaRPr lang="pt-BR" sz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false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char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 a 65.535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byte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8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-128     a    +127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short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16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-32.768     a    +32.767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75">
                <a:tc>
                  <a:txBody>
                    <a:bodyPr/>
                    <a:lstStyle/>
                    <a:p>
                      <a:r>
                        <a:rPr lang="pt-BR" sz="120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int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-2.147.483.648     a    +2.147.483.647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376">
                <a:tc>
                  <a:txBody>
                    <a:bodyPr/>
                    <a:lstStyle/>
                    <a:p>
                      <a:r>
                        <a:rPr lang="pt-BR" sz="120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long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-9.223.372.036.854.775.808    a   +9.223.372.036.854.775.807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0L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4376"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float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32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1,40129846432481707E-45</a:t>
                      </a:r>
                      <a:r>
                        <a:rPr lang="pt-BR" sz="1200" i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      a </a:t>
                      </a:r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3,40282346638528860E+38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0.0f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4376">
                <a:tc>
                  <a:txBody>
                    <a:bodyPr/>
                    <a:lstStyle/>
                    <a:p>
                      <a:r>
                        <a:rPr lang="pt-BR" sz="1200" i="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double</a:t>
                      </a:r>
                      <a:endParaRPr lang="pt-BR" sz="1200" i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64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4,94065645841246544E-324    a 1,79769313486231570E+308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i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0.0d</a:t>
                      </a:r>
                    </a:p>
                  </a:txBody>
                  <a:tcPr marL="68579" marR="68579" marT="34308" marB="3430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7272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263F3777-65B4-4BFB-BCE3-E9247663B74C}"/>
              </a:ext>
            </a:extLst>
          </p:cNvPr>
          <p:cNvSpPr txBox="1"/>
          <p:nvPr/>
        </p:nvSpPr>
        <p:spPr>
          <a:xfrm>
            <a:off x="939416" y="1041035"/>
            <a:ext cx="5564891" cy="1992004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Java tem 8 tipos primitivos, agrupados em 4 categorias:</a:t>
            </a:r>
          </a:p>
          <a:p>
            <a:pPr algn="just">
              <a:lnSpc>
                <a:spcPct val="150000"/>
              </a:lnSpc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Lógico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boolean (8 bits, » 1 );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Texto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char (16 bits);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Inteiro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byte(8 bits), short (16 bits),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(32 bits),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long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(64 bits);</a:t>
            </a:r>
          </a:p>
          <a:p>
            <a:pPr marL="214313" indent="-214313"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sz="1200" dirty="0">
                <a:solidFill>
                  <a:srgbClr val="F0265D"/>
                </a:solidFill>
                <a:latin typeface="Gotham HTF Light" pitchFamily="50" charset="0"/>
              </a:rPr>
              <a:t>Ponto Flutuante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: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double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(64 bits), float (32 bits).</a:t>
            </a:r>
          </a:p>
          <a:p>
            <a:pPr marL="900113" lvl="2" indent="-214313">
              <a:lnSpc>
                <a:spcPct val="150000"/>
              </a:lnSpc>
              <a:buClr>
                <a:srgbClr val="F0265D"/>
              </a:buClr>
              <a:buSzPct val="75000"/>
              <a:buFont typeface="Courier New" panose="02070309020205020404" pitchFamily="49" charset="0"/>
              <a:buChar char="o"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TIPOS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PRIMITIVOS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92015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–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EXEMPLOS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78608C7C-5659-4E49-84AA-8BB5E44057AC}"/>
              </a:ext>
            </a:extLst>
          </p:cNvPr>
          <p:cNvSpPr txBox="1">
            <a:spLocks/>
          </p:cNvSpPr>
          <p:nvPr/>
        </p:nvSpPr>
        <p:spPr>
          <a:xfrm>
            <a:off x="628734" y="1196150"/>
            <a:ext cx="5931589" cy="3394472"/>
          </a:xfr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continuar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pt-BR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char </a:t>
            </a:r>
            <a:r>
              <a:rPr lang="pt-BR" sz="1200" b="1" dirty="0" err="1">
                <a:latin typeface="Courier New" pitchFamily="49" charset="0"/>
                <a:cs typeface="Courier New" pitchFamily="49" charset="0"/>
              </a:rPr>
              <a:t>opcao</a:t>
            </a:r>
            <a:r>
              <a:rPr lang="pt-BR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's'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byte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cont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short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op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1583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  <a:r>
              <a:rPr lang="en-US" sz="12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i,j,k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populacaoTerra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7265315721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  <a:endParaRPr lang="pt-BR" sz="1200" b="1" dirty="0">
              <a:latin typeface="Courier New" pitchFamily="49" charset="0"/>
              <a:cs typeface="Courier New" pitchFamily="49" charset="0"/>
            </a:endParaRP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horas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0.0f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342900" lvl="1" indent="0" algn="just">
              <a:lnSpc>
                <a:spcPct val="150000"/>
              </a:lnSpc>
              <a:buNone/>
              <a:defRPr/>
            </a:pPr>
            <a:r>
              <a:rPr lang="en-US" sz="12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1200" b="1" dirty="0" err="1">
                <a:latin typeface="Courier New" pitchFamily="49" charset="0"/>
                <a:cs typeface="Courier New" pitchFamily="49" charset="0"/>
              </a:rPr>
              <a:t>salario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2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2583.78d</a:t>
            </a:r>
            <a:r>
              <a:rPr lang="en-US" sz="12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marL="0" indent="0" algn="just">
              <a:buNone/>
              <a:defRPr/>
            </a:pPr>
            <a:endParaRPr lang="pt-BR" sz="1800" b="1" dirty="0"/>
          </a:p>
        </p:txBody>
      </p:sp>
    </p:spTree>
    <p:extLst>
      <p:ext uri="{BB962C8B-B14F-4D97-AF65-F5344CB8AC3E}">
        <p14:creationId xmlns:p14="http://schemas.microsoft.com/office/powerpoint/2010/main" val="38178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468A94DB-39B1-4C95-9AD2-61273F152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6" name="TextBox 3">
            <a:extLst>
              <a:ext uri="{FF2B5EF4-FFF2-40B4-BE49-F238E27FC236}">
                <a16:creationId xmlns:a16="http://schemas.microsoft.com/office/drawing/2014/main" id="{8BCF65DC-3D51-4675-827B-2E48D1F5D2D9}"/>
              </a:ext>
            </a:extLst>
          </p:cNvPr>
          <p:cNvSpPr txBox="1"/>
          <p:nvPr/>
        </p:nvSpPr>
        <p:spPr>
          <a:xfrm>
            <a:off x="936054" y="1063353"/>
            <a:ext cx="5703285" cy="342965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 são os valores que ficam entre aspas duplas. 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São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Strings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nome = “1berto”;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Este tipo de dado é muito especial e por isso possui métodos importantes: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length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a quantidade de caracteres que existem na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que está sendo armazenada.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toUpperCase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coloca todas as letras em maiúsculas.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toLowerCase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coloca todas as letras em minúsculas.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FC24478B-1CB1-44AD-8E11-90CE56E3E2FE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STRING</a:t>
            </a:r>
          </a:p>
        </p:txBody>
      </p:sp>
    </p:spTree>
    <p:extLst>
      <p:ext uri="{BB962C8B-B14F-4D97-AF65-F5344CB8AC3E}">
        <p14:creationId xmlns:p14="http://schemas.microsoft.com/office/powerpoint/2010/main" val="412915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TIPO STRING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62A963B8-948B-4831-B303-A7E57C7E2AD5}"/>
              </a:ext>
            </a:extLst>
          </p:cNvPr>
          <p:cNvSpPr txBox="1"/>
          <p:nvPr/>
        </p:nvSpPr>
        <p:spPr>
          <a:xfrm>
            <a:off x="939416" y="1041035"/>
            <a:ext cx="5564891" cy="365752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declarar uma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, utilizaremos por enquanto a seguinte sintaxe: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&lt;nome da variável&gt; = new </a:t>
            </a: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algn="just">
              <a:lnSpc>
                <a:spcPct val="150000"/>
              </a:lnSpc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atribuir o valor da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no momento da sua declaração, utiliza-se a seguinte sintaxe: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pt-B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&lt;nome da variável&gt; = &lt;valor da variável&gt;</a:t>
            </a:r>
          </a:p>
          <a:p>
            <a:pPr algn="just">
              <a:lnSpc>
                <a:spcPct val="150000"/>
              </a:lnSpc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 algn="just">
              <a:lnSpc>
                <a:spcPct val="150000"/>
              </a:lnSpc>
              <a:defRPr/>
            </a:pPr>
            <a:endParaRPr lang="pt-BR" sz="900" dirty="0">
              <a:latin typeface="Calibri" pitchFamily="34" charset="0"/>
            </a:endParaRPr>
          </a:p>
          <a:p>
            <a:pPr lvl="1" algn="just">
              <a:lnSpc>
                <a:spcPct val="150000"/>
              </a:lnSpc>
              <a:defRPr/>
            </a:pP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endereco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35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new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String();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String </a:t>
            </a:r>
            <a:r>
              <a:rPr lang="en-US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complemento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= </a:t>
            </a:r>
            <a:r>
              <a:rPr lang="pt-BR" sz="13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""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35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pt-BR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 nome = </a:t>
            </a:r>
            <a:r>
              <a:rPr lang="pt-BR" sz="13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"Pedro"</a:t>
            </a:r>
            <a:r>
              <a:rPr lang="en-US" sz="13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Medium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994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573A7A0B-9A3D-49AF-9EB0-70BC6EFE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E095A51C-BBBD-4FA2-9F65-541E84553795}"/>
              </a:ext>
            </a:extLst>
          </p:cNvPr>
          <p:cNvSpPr txBox="1"/>
          <p:nvPr/>
        </p:nvSpPr>
        <p:spPr>
          <a:xfrm>
            <a:off x="936053" y="1063353"/>
            <a:ext cx="6700615" cy="204177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Mais métodos para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substring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uma parte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de acordo com as coordenadas especificadas.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charAt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um dos caracteres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no formato “char”. De acordo com o índice especificado como parâmetro do método.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indexOf</a:t>
            </a: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():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retorna a posição do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caracter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especificado (como parâmetro do método) dentro da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, caso não encontre o valor retornado será “-1".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651F679F-9E3B-47B5-96AE-1269F3BE3255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STRING</a:t>
            </a:r>
          </a:p>
        </p:txBody>
      </p:sp>
    </p:spTree>
    <p:extLst>
      <p:ext uri="{BB962C8B-B14F-4D97-AF65-F5344CB8AC3E}">
        <p14:creationId xmlns:p14="http://schemas.microsoft.com/office/powerpoint/2010/main" val="311065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5479C68D-CD1C-4EF3-9A00-583EF499C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CA93BD8D-C857-43C0-B94B-14F1BF3D9E5A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STRING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7A48AB9D-3C29-43E6-A215-D5202567AA06}"/>
              </a:ext>
            </a:extLst>
          </p:cNvPr>
          <p:cNvSpPr txBox="1"/>
          <p:nvPr/>
        </p:nvSpPr>
        <p:spPr>
          <a:xfrm>
            <a:off x="936054" y="1063352"/>
            <a:ext cx="5703285" cy="35729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Dentro de um método “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()” digite: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String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= "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hello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worLD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";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("Original: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 Maiúscula: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variavel.toUpperCase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 Minúscula: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variavel.toLowerCase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Qtde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de caracteres: " + 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variavel.length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());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Execute a sua aplicação.</a:t>
            </a:r>
          </a:p>
        </p:txBody>
      </p:sp>
    </p:spTree>
    <p:extLst>
      <p:ext uri="{BB962C8B-B14F-4D97-AF65-F5344CB8AC3E}">
        <p14:creationId xmlns:p14="http://schemas.microsoft.com/office/powerpoint/2010/main" val="324066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99E832B-1BA6-4F9C-B3D4-949538954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3F749A0-8887-4DF1-8F6D-A6F2A8BF590E}"/>
              </a:ext>
            </a:extLst>
          </p:cNvPr>
          <p:cNvSpPr txBox="1"/>
          <p:nvPr/>
        </p:nvSpPr>
        <p:spPr>
          <a:xfrm>
            <a:off x="936054" y="1063353"/>
            <a:ext cx="5703285" cy="179844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Números: são conteúdos que podem ser utilizados facilmente em operações matemáticas. Os números podem ser: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Inteiros</a:t>
            </a:r>
          </a:p>
          <a:p>
            <a:pPr marL="171450" indent="-17145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Ponto Flutuante: possui um ponto decimal.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1F441ACC-0A5C-4119-8F0A-2EB0F8C7D38E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TIPO NUMÉRICO</a:t>
            </a:r>
          </a:p>
        </p:txBody>
      </p:sp>
    </p:spTree>
    <p:extLst>
      <p:ext uri="{BB962C8B-B14F-4D97-AF65-F5344CB8AC3E}">
        <p14:creationId xmlns:p14="http://schemas.microsoft.com/office/powerpoint/2010/main" val="25058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OPERADORES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ARITMÉTICOS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890230F0-100A-430E-B9E0-69FCF60ADCEF}"/>
              </a:ext>
            </a:extLst>
          </p:cNvPr>
          <p:cNvGraphicFramePr>
            <a:graphicFrameLocks noGrp="1"/>
          </p:cNvGraphicFramePr>
          <p:nvPr/>
        </p:nvGraphicFramePr>
        <p:xfrm>
          <a:off x="3285400" y="1163186"/>
          <a:ext cx="3288818" cy="3661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37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5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8240"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Light" pitchFamily="50" charset="0"/>
                        </a:rPr>
                        <a:t>Operador</a:t>
                      </a:r>
                    </a:p>
                  </a:txBody>
                  <a:tcPr marL="68555" marR="68555" marT="34304" marB="34304">
                    <a:solidFill>
                      <a:srgbClr val="F0265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>
                          <a:latin typeface="Gotham HTF Light" pitchFamily="50" charset="0"/>
                        </a:rPr>
                        <a:t>Função</a:t>
                      </a:r>
                    </a:p>
                  </a:txBody>
                  <a:tcPr marL="68555" marR="68555" marT="34304" marB="34304">
                    <a:solidFill>
                      <a:srgbClr val="F0265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+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Adição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-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Subtração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*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Multiplicação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/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Divisão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%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Módulo (resto de divisão)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++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Incremento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--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Decremento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+=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aditiva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-=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subtrativa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*=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multiplicativa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/=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de divisão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8240">
                <a:tc>
                  <a:txBody>
                    <a:bodyPr/>
                    <a:lstStyle/>
                    <a:p>
                      <a:r>
                        <a:rPr lang="pt-BR" sz="14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%=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Gotham HTF Light" pitchFamily="50" charset="0"/>
                        </a:rPr>
                        <a:t>Atribuição de módulo</a:t>
                      </a:r>
                    </a:p>
                  </a:txBody>
                  <a:tcPr marL="68555" marR="68555" marT="34304" marB="34304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7639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OPERADORES ARITMÉTICOS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D07E679-169A-4ADD-AF70-041973BD0688}"/>
              </a:ext>
            </a:extLst>
          </p:cNvPr>
          <p:cNvSpPr txBox="1"/>
          <p:nvPr/>
        </p:nvSpPr>
        <p:spPr>
          <a:xfrm>
            <a:off x="1789555" y="1468419"/>
            <a:ext cx="5564891" cy="2823001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Operadores {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static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void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args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[]){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m = 2 * 10;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("Multiplicando 2*10 = " + m);	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double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 = 10 / 2;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("Dividindo 10 por 2 = " + d);	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r = 10 % 3;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("Resto da divisão 10/3=" + r);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i = m++;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("Incrementando " + i + " em 1 = " + m);</a:t>
            </a:r>
          </a:p>
          <a:p>
            <a:pPr lvl="1">
              <a:lnSpc>
                <a:spcPct val="150000"/>
              </a:lnSpc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}}</a:t>
            </a:r>
          </a:p>
        </p:txBody>
      </p:sp>
    </p:spTree>
    <p:extLst>
      <p:ext uri="{BB962C8B-B14F-4D97-AF65-F5344CB8AC3E}">
        <p14:creationId xmlns:p14="http://schemas.microsoft.com/office/powerpoint/2010/main" val="981790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MÉTODOS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IMPLEMENTAÇÃO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24469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Todo programa escrito em uma LP deve ser traduzido para a linguagem de máquina para ser executado.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Esse programa tradutor recebe como entrada o código fonte e gera o código de máquina.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5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Compilação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Interpretação</a:t>
            </a:r>
          </a:p>
          <a:p>
            <a:pPr>
              <a:lnSpc>
                <a:spcPct val="150000"/>
              </a:lnSpc>
              <a:buClr>
                <a:srgbClr val="ED145B"/>
              </a:buClr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Implementação Híbrida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4B51897-5F25-4569-84D4-0C846B8AB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3413228" y="2589569"/>
            <a:ext cx="4797321" cy="157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26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59">
            <a:extLst>
              <a:ext uri="{FF2B5EF4-FFF2-40B4-BE49-F238E27FC236}">
                <a16:creationId xmlns:a16="http://schemas.microsoft.com/office/drawing/2014/main" id="{CF3CC545-7305-429E-887A-8C35CAC59F4C}"/>
              </a:ext>
            </a:extLst>
          </p:cNvPr>
          <p:cNvSpPr txBox="1"/>
          <p:nvPr/>
        </p:nvSpPr>
        <p:spPr>
          <a:xfrm>
            <a:off x="939417" y="557641"/>
            <a:ext cx="3990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OPERADORES CONDICIONAIS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EXEMPLO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D07E679-169A-4ADD-AF70-041973BD0688}"/>
              </a:ext>
            </a:extLst>
          </p:cNvPr>
          <p:cNvSpPr txBox="1"/>
          <p:nvPr/>
        </p:nvSpPr>
        <p:spPr>
          <a:xfrm>
            <a:off x="2231503" y="1086481"/>
            <a:ext cx="5564891" cy="3449775"/>
          </a:xfrm>
          <a:prstGeom prst="rect">
            <a:avLst/>
          </a:prstGeom>
          <a:noFill/>
        </p:spPr>
        <p:txBody>
          <a:bodyPr wrap="square" tIns="35100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class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Condicionais {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public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static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void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args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[]){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 = 2;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int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b = 4;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boolean c =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true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boolean d = false;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(a + " igual a " + b + " : " + (a==b));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(a + " maior " + b + " : " + (a&gt;b));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(a + " menor " + b + " : " + (a&lt;b));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 + " &amp;&amp; " + d + " = " + (c&amp;&amp;d));	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(d + " &amp;&amp; " + c + " = " + (d&amp;&amp;c));		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	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System.out.println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(c + " || " + d + " = " + (c||d));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	}	</a:t>
            </a:r>
          </a:p>
          <a:p>
            <a:pPr lvl="1">
              <a:lnSpc>
                <a:spcPct val="150000"/>
              </a:lnSpc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5819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B0F65211-132A-4A0C-93C9-1E4F4F7EB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255D0D7-5762-48E2-836C-8EAD585A206C}"/>
              </a:ext>
            </a:extLst>
          </p:cNvPr>
          <p:cNvSpPr txBox="1"/>
          <p:nvPr/>
        </p:nvSpPr>
        <p:spPr>
          <a:xfrm>
            <a:off x="936054" y="1063352"/>
            <a:ext cx="5703285" cy="71833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1B74795D-D071-40C1-B380-390B72068C66}"/>
              </a:ext>
            </a:extLst>
          </p:cNvPr>
          <p:cNvSpPr txBox="1"/>
          <p:nvPr/>
        </p:nvSpPr>
        <p:spPr>
          <a:xfrm>
            <a:off x="936054" y="1063352"/>
            <a:ext cx="5703285" cy="234955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Dentro de um método “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main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()” monte o código para: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uma variável nota1 e atribua um valor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uma variável nota2 e atribua um valor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uma variável media e calcule a média aritmética entre nota1 e nota2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Exiba a mensagem “Sua média é: “ e o valor da variável “media”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B76D97D4-80D4-4D4D-9B8C-682F8C336F1F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</a:rPr>
              <a:t>TIPO NUMÉRICO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120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D6F4B0C8-6F23-43BB-B6AE-191544493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34EE850-9E10-465D-8D51-66445B1CFAB9}"/>
              </a:ext>
            </a:extLst>
          </p:cNvPr>
          <p:cNvSpPr txBox="1"/>
          <p:nvPr/>
        </p:nvSpPr>
        <p:spPr>
          <a:xfrm>
            <a:off x="936054" y="1063352"/>
            <a:ext cx="5703285" cy="276793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Seu código deverá estar semelhante a este: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double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nota1 = 7;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double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nota2 = 10;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double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media = (nota1+nota2)/2;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System.out.prinln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("\n\</a:t>
            </a:r>
            <a:r>
              <a:rPr lang="pt-BR" sz="11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tSua</a:t>
            </a:r>
            <a:r>
              <a:rPr lang="pt-BR" sz="11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média é: " + media);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Execute sua aplicação.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32891A10-F6A4-42E2-8B87-6A40BB28C0A0}"/>
              </a:ext>
            </a:extLst>
          </p:cNvPr>
          <p:cNvSpPr txBox="1"/>
          <p:nvPr/>
        </p:nvSpPr>
        <p:spPr>
          <a:xfrm>
            <a:off x="936053" y="558154"/>
            <a:ext cx="4349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Light"/>
              </a:rPr>
              <a:t>VARIÁVEIS DO </a:t>
            </a:r>
            <a:r>
              <a:rPr lang="pt-BR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</a:rPr>
              <a:t>TIPO NUMÉRICO -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14543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79" y="739692"/>
            <a:ext cx="2046785" cy="23994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93272" y="1989356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5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/>
                <a:cs typeface="Gotham HTF Medium"/>
              </a:rPr>
              <a:t>3. CONVE</a:t>
            </a:r>
            <a:r>
              <a:rPr lang="en-US" sz="3500" dirty="0">
                <a:solidFill>
                  <a:srgbClr val="ED145B"/>
                </a:solidFill>
                <a:latin typeface="Gotham HTF Light"/>
                <a:cs typeface="Gotham HTF Medium"/>
              </a:rPr>
              <a:t>RSÕES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rgbClr val="ED145B"/>
              </a:solidFill>
              <a:effectLst/>
              <a:uLnTx/>
              <a:uFillTx/>
              <a:latin typeface="Gotham HTF" pitchFamily="50" charset="0"/>
              <a:cs typeface="Gotham HTF Light"/>
            </a:endParaRP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16E4B68E-89DD-4CDE-B093-AEFBCBC569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88572" y="2192778"/>
            <a:ext cx="2017354" cy="23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773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2" y="555773"/>
            <a:ext cx="350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555" y="1210635"/>
            <a:ext cx="7922257" cy="109942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conversão automática de tipos ocorre quando você atribui um valor a uma variável de um tipo diferente ao do valor original.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45618" y="2207613"/>
            <a:ext cx="68841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d;</a:t>
            </a:r>
          </a:p>
          <a:p>
            <a:pPr lvl="2">
              <a:lnSpc>
                <a:spcPct val="150000"/>
              </a:lnSpc>
            </a:pP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//OK, um 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eh 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menor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 que um double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174" y="3439236"/>
            <a:ext cx="5895547" cy="115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71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206851"/>
            <a:ext cx="8438580" cy="245955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conversão automática de tipos NÃO ocorre quando você atribui um valor a uma variável de outro tipo cujo tamanho é menor em relação ao do tipo original.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9056" y="2309847"/>
            <a:ext cx="73722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sz="110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short 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d = 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1.2345d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 = d;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//ERRO - possible loss of precision</a:t>
            </a:r>
          </a:p>
          <a:p>
            <a:endParaRPr lang="pt-BR" dirty="0"/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D173FC2B-0AD8-4BAA-B38C-7C6EF6E6C6E7}"/>
              </a:ext>
            </a:extLst>
          </p:cNvPr>
          <p:cNvSpPr txBox="1"/>
          <p:nvPr/>
        </p:nvSpPr>
        <p:spPr>
          <a:xfrm>
            <a:off x="936052" y="555773"/>
            <a:ext cx="3505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209642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/>
          <p:cNvSpPr txBox="1"/>
          <p:nvPr/>
        </p:nvSpPr>
        <p:spPr>
          <a:xfrm>
            <a:off x="954204" y="1314450"/>
            <a:ext cx="765412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utilizar o recurso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Casting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para ordenar ao Java fazer uma conversão específica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" pitchFamily="50" charset="0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" pitchFamily="50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Para "fazer um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cast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" é só colocar o tipo desejado entre parênteses antes do valor a ser convertido.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  <a:p>
            <a:endParaRPr lang="pt-BR" sz="1050" dirty="0">
              <a:solidFill>
                <a:srgbClr val="797979"/>
              </a:solidFill>
              <a:latin typeface="Gotham HTF" pitchFamily="50" charset="0"/>
            </a:endParaRPr>
          </a:p>
          <a:p>
            <a:endParaRPr lang="pt-BR" dirty="0"/>
          </a:p>
        </p:txBody>
      </p:sp>
      <p:sp>
        <p:nvSpPr>
          <p:cNvPr id="10" name="Retângulo 9"/>
          <p:cNvSpPr/>
          <p:nvPr/>
        </p:nvSpPr>
        <p:spPr>
          <a:xfrm>
            <a:off x="954204" y="559872"/>
            <a:ext cx="32892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IMPLÍCITAS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954204" y="2317750"/>
            <a:ext cx="4572000" cy="14415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2">
              <a:lnSpc>
                <a:spcPct val="120000"/>
              </a:lnSpc>
            </a:pPr>
            <a:r>
              <a:rPr lang="fr-FR" sz="105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//neste caso o cast nao eh requerido</a:t>
            </a:r>
            <a:r>
              <a:rPr lang="fr-FR" sz="1050" b="1" dirty="0">
                <a:solidFill>
                  <a:srgbClr val="008000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0" lvl="2">
              <a:lnSpc>
                <a:spcPct val="120000"/>
              </a:lnSpc>
            </a:pPr>
            <a:r>
              <a:rPr lang="fr-FR" sz="1050" b="1" dirty="0">
                <a:latin typeface="Courier New" pitchFamily="49" charset="0"/>
                <a:cs typeface="Courier New" pitchFamily="49" charset="0"/>
              </a:rPr>
              <a:t>double d = 10.5;</a:t>
            </a:r>
          </a:p>
          <a:p>
            <a:pPr marL="0" lvl="2">
              <a:lnSpc>
                <a:spcPct val="120000"/>
              </a:lnSpc>
            </a:pPr>
            <a:r>
              <a:rPr lang="fr-FR" sz="1050" b="1" dirty="0">
                <a:latin typeface="Courier New" pitchFamily="49" charset="0"/>
                <a:cs typeface="Courier New" pitchFamily="49" charset="0"/>
              </a:rPr>
              <a:t>int i = (int) d;</a:t>
            </a:r>
          </a:p>
          <a:p>
            <a:pPr marL="0" lvl="2">
              <a:lnSpc>
                <a:spcPct val="120000"/>
              </a:lnSpc>
            </a:pPr>
            <a:endParaRPr lang="fr-FR" sz="1050" b="1" dirty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  <a:p>
            <a:pPr marL="0" lvl="2">
              <a:lnSpc>
                <a:spcPct val="120000"/>
              </a:lnSpc>
            </a:pPr>
            <a:r>
              <a:rPr lang="fr-FR" sz="105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//neste caso o cast eh requerido</a:t>
            </a:r>
          </a:p>
          <a:p>
            <a:pPr marL="0" lvl="2">
              <a:lnSpc>
                <a:spcPct val="120000"/>
              </a:lnSpc>
            </a:pPr>
            <a:r>
              <a:rPr lang="sv-SE" sz="1050" b="1" dirty="0">
                <a:latin typeface="Courier New" pitchFamily="49" charset="0"/>
                <a:cs typeface="Courier New" pitchFamily="49" charset="0"/>
              </a:rPr>
              <a:t>int vlInteiro = 25;</a:t>
            </a:r>
          </a:p>
          <a:p>
            <a:pPr marL="0" lvl="2">
              <a:lnSpc>
                <a:spcPct val="120000"/>
              </a:lnSpc>
            </a:pPr>
            <a:r>
              <a:rPr lang="sv-SE" sz="1050" b="1" dirty="0">
                <a:latin typeface="Courier New" pitchFamily="49" charset="0"/>
                <a:cs typeface="Courier New" pitchFamily="49" charset="0"/>
              </a:rPr>
              <a:t>byte vlByte = (byte) vlInteiro </a:t>
            </a:r>
            <a:r>
              <a:rPr lang="sv-SE" sz="105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05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03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4750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EXPLÍCITAS (PARSE)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89164" y="1204923"/>
            <a:ext cx="7150674" cy="34645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transformar um valor contido numa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num valor de um tipo primitivo. Para isso, utilize os métodos Parse disponíveis para quase todos  os tipos primitivos.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48266" y="2360514"/>
            <a:ext cx="8004761" cy="2146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byte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valorByte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Byte.parseByte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"20"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short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valorShort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Short.parseShort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"-3"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valorInt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Integer.parseInt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"490"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long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valorLong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Long.parseLong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"5000000"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float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valorFloat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Float.parseFloat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"43.70"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valorDouble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Double.parseDouble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"-421.894"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2">
              <a:lnSpc>
                <a:spcPct val="150000"/>
              </a:lnSpc>
            </a:pPr>
            <a:r>
              <a:rPr lang="en-US" sz="1100" b="1" dirty="0" err="1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valorBoolean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Boolean.parseBoolean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"true"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63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89164" y="1211798"/>
            <a:ext cx="7150674" cy="346453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É possível criar uma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a partir de um valor contido num tipo primitivo. Para isso, utilize o método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valueOf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da classe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</p:txBody>
      </p:sp>
      <p:sp>
        <p:nvSpPr>
          <p:cNvPr id="10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4750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CONVERSÕES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EXPLÍCITAS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31972" y="2349569"/>
            <a:ext cx="750974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v1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//byte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v2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54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//short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v3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-783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int</a:t>
            </a:r>
            <a:endParaRPr lang="en-US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v4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9862L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//long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v5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56.76f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//float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v6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-127.54d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//double</a:t>
            </a: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v7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true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en-US" sz="1100" b="1" dirty="0" err="1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endParaRPr lang="en-US" sz="1100" b="1" dirty="0">
              <a:solidFill>
                <a:srgbClr val="009900"/>
              </a:solidFill>
              <a:latin typeface="Courier New" pitchFamily="49" charset="0"/>
              <a:cs typeface="Courier New" pitchFamily="49" charset="0"/>
            </a:endParaRPr>
          </a:p>
          <a:p>
            <a:pPr lvl="2" algn="just">
              <a:lnSpc>
                <a:spcPct val="150000"/>
              </a:lnSpc>
            </a:pPr>
            <a:r>
              <a:rPr lang="en-US" sz="1100" b="1" dirty="0">
                <a:latin typeface="Courier New" pitchFamily="49" charset="0"/>
                <a:cs typeface="Courier New" pitchFamily="49" charset="0"/>
              </a:rPr>
              <a:t>String v8 = </a:t>
            </a:r>
            <a:r>
              <a:rPr lang="en-US" sz="1100" b="1" dirty="0" err="1">
                <a:latin typeface="Courier New" pitchFamily="49" charset="0"/>
                <a:cs typeface="Courier New" pitchFamily="49" charset="0"/>
              </a:rPr>
              <a:t>String.valueOf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100" b="1" dirty="0">
                <a:solidFill>
                  <a:srgbClr val="AD5600"/>
                </a:solidFill>
                <a:latin typeface="Courier New" pitchFamily="49" charset="0"/>
                <a:cs typeface="Courier New" pitchFamily="49" charset="0"/>
              </a:rPr>
              <a:t>'a'</a:t>
            </a:r>
            <a:r>
              <a:rPr lang="en-US" sz="1100" b="1" dirty="0">
                <a:latin typeface="Courier New" pitchFamily="49" charset="0"/>
                <a:cs typeface="Courier New" pitchFamily="49" charset="0"/>
              </a:rPr>
              <a:t>);</a:t>
            </a:r>
            <a:r>
              <a:rPr lang="en-US" sz="110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100" b="1" dirty="0">
                <a:solidFill>
                  <a:srgbClr val="009900"/>
                </a:solidFill>
                <a:latin typeface="Courier New" pitchFamily="49" charset="0"/>
                <a:cs typeface="Courier New" pitchFamily="49" charset="0"/>
              </a:rPr>
              <a:t>//char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140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F54E7D8-CE08-43D5-8803-1A0CEED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01481F5-1742-45E3-B75E-878490E77AF0}"/>
              </a:ext>
            </a:extLst>
          </p:cNvPr>
          <p:cNvSpPr txBox="1"/>
          <p:nvPr/>
        </p:nvSpPr>
        <p:spPr>
          <a:xfrm>
            <a:off x="1593272" y="2195159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4. TOMADA DE</a:t>
            </a:r>
            <a:r>
              <a:rPr lang="en-US" sz="3500" dirty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DECISÃO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69100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COMPILAÇÃO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7150674" cy="244699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Um compilador traduz o programa fonte inteiro, produzindo um outro programa equivalente, em linguagem executável (programa objeto).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 vantagem é que o compilador precisa traduzir um comando apenas uma única vez, não importando quantas vezes ele será executado.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20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 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423C0-9E7B-4030-A8F0-5997AC5DD0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216255" y="3705226"/>
            <a:ext cx="4711490" cy="849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3325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C64334A0-058D-4E97-A178-651F3D57D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75AB90-F4A4-48A0-8317-DFA0031FB775}"/>
              </a:ext>
            </a:extLst>
          </p:cNvPr>
          <p:cNvSpPr txBox="1"/>
          <p:nvPr/>
        </p:nvSpPr>
        <p:spPr>
          <a:xfrm>
            <a:off x="936053" y="1063352"/>
            <a:ext cx="7760686" cy="18691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As instruções “IF” são responsáveis por direcionar o comportamento da sua aplicação mediante a avaliação dos dados que serão repassados para a mesma. Por exemplo: se a aplicação receber um usuário administrador, qual deverá ser o seu comportamento? E se for um usuário nível Visitante? Outro exemplo: se o conteúdo de um e-mail possuir um link de um servidor que consta em uma “</a:t>
            </a:r>
            <a:r>
              <a:rPr lang="pt-BR" sz="12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black-list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”, qual deverá ser o comportamento do projeto?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7" name="TextBox 59">
            <a:extLst>
              <a:ext uri="{FF2B5EF4-FFF2-40B4-BE49-F238E27FC236}">
                <a16:creationId xmlns:a16="http://schemas.microsoft.com/office/drawing/2014/main" id="{4FA9D406-5768-4178-92F2-363788CF011D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TOMADA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DECISÃO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886954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 txBox="1">
            <a:spLocks/>
          </p:cNvSpPr>
          <p:nvPr/>
        </p:nvSpPr>
        <p:spPr>
          <a:xfrm>
            <a:off x="984647" y="1203760"/>
            <a:ext cx="7294350" cy="46256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Exemplos:</a:t>
            </a:r>
          </a:p>
        </p:txBody>
      </p:sp>
      <p:sp>
        <p:nvSpPr>
          <p:cNvPr id="4" name="Retângulo 3"/>
          <p:cNvSpPr/>
          <p:nvPr/>
        </p:nvSpPr>
        <p:spPr>
          <a:xfrm>
            <a:off x="560328" y="1523050"/>
            <a:ext cx="4572000" cy="251607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endParaRPr lang="en-US" sz="1050" dirty="0"/>
          </a:p>
          <a:p>
            <a:pPr lvl="1">
              <a:defRPr/>
            </a:pP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(x &gt; </a:t>
            </a:r>
            <a:r>
              <a:rPr lang="en-US" sz="105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maior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que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else 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menor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ou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igual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a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1">
              <a:defRPr/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endParaRPr lang="en-US" sz="105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if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(x &gt; </a:t>
            </a:r>
            <a:r>
              <a:rPr lang="en-US" sz="105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maior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que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 </a:t>
            </a: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else if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(x == </a:t>
            </a:r>
            <a:r>
              <a:rPr lang="en-US" sz="105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10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igual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a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}</a:t>
            </a:r>
            <a:r>
              <a:rPr lang="en-US" sz="105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5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 lvl="1">
              <a:defRPr/>
            </a:pPr>
            <a:r>
              <a:rPr lang="en-US" sz="105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105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"X eh </a:t>
            </a:r>
            <a:r>
              <a:rPr lang="en-US" sz="105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menor</a:t>
            </a:r>
            <a:r>
              <a:rPr lang="en-US" sz="105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que 10"</a:t>
            </a:r>
            <a:r>
              <a:rPr lang="en-US" sz="1050" b="1" dirty="0">
                <a:latin typeface="Courier New" pitchFamily="49" charset="0"/>
                <a:cs typeface="Courier New" pitchFamily="49" charset="0"/>
              </a:rPr>
              <a:t>);</a:t>
            </a:r>
          </a:p>
        </p:txBody>
      </p:sp>
      <p:sp>
        <p:nvSpPr>
          <p:cNvPr id="8" name="TextBox 59">
            <a:extLst>
              <a:ext uri="{FF2B5EF4-FFF2-40B4-BE49-F238E27FC236}">
                <a16:creationId xmlns:a16="http://schemas.microsoft.com/office/drawing/2014/main" id="{272EE7D6-59CD-49B6-8C6F-B796434C3F66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TOMADA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DECISÃO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2842152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203760"/>
            <a:ext cx="7946317" cy="159856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</a:t>
            </a:r>
          </a:p>
        </p:txBody>
      </p:sp>
      <p:sp>
        <p:nvSpPr>
          <p:cNvPr id="20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Bold"/>
              </a:rPr>
              <a:t>TOMADA DE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DECISÃO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492289" y="1658781"/>
            <a:ext cx="4572000" cy="318971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defRPr/>
            </a:pP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 case </a:t>
            </a:r>
            <a:r>
              <a:rPr lang="en-US" sz="86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1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1(Novo) -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selecionada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6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2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2(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Imprimir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-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selecionada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case</a:t>
            </a: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60" b="1" dirty="0">
                <a:solidFill>
                  <a:srgbClr val="FF3399"/>
                </a:solidFill>
                <a:latin typeface="Courier New" pitchFamily="49" charset="0"/>
                <a:cs typeface="Courier New" pitchFamily="49" charset="0"/>
              </a:rPr>
              <a:t>3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3(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Sair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) -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selecionada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break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endParaRPr lang="en-US" sz="860" b="1" dirty="0">
              <a:latin typeface="Courier New" pitchFamily="49" charset="0"/>
              <a:cs typeface="Courier New" pitchFamily="49" charset="0"/>
            </a:endParaRPr>
          </a:p>
          <a:p>
            <a:pPr lvl="1">
              <a:defRPr/>
            </a:pPr>
            <a:r>
              <a:rPr lang="en-US" sz="860" b="1" dirty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860" b="1" dirty="0">
                <a:solidFill>
                  <a:srgbClr val="800080"/>
                </a:solidFill>
                <a:latin typeface="Courier New" pitchFamily="49" charset="0"/>
                <a:cs typeface="Courier New" pitchFamily="49" charset="0"/>
              </a:rPr>
              <a:t>default</a:t>
            </a:r>
            <a:r>
              <a:rPr lang="en-US" sz="86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860" b="1" dirty="0" err="1">
                <a:latin typeface="Courier New" pitchFamily="49" charset="0"/>
                <a:cs typeface="Courier New" pitchFamily="49" charset="0"/>
              </a:rPr>
              <a:t>System.out.println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"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Opcao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invalida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,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selecione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1,2 </a:t>
            </a:r>
            <a:r>
              <a:rPr lang="en-US" sz="860" b="1" dirty="0" err="1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ou</a:t>
            </a:r>
            <a:r>
              <a:rPr lang="en-US" sz="860" b="1" dirty="0">
                <a:solidFill>
                  <a:schemeClr val="accent6">
                    <a:lumMod val="75000"/>
                  </a:schemeClr>
                </a:solidFill>
                <a:latin typeface="Courier New" pitchFamily="49" charset="0"/>
                <a:cs typeface="Courier New" pitchFamily="49" charset="0"/>
              </a:rPr>
              <a:t> 3"</a:t>
            </a:r>
            <a:r>
              <a:rPr lang="en-US" sz="860" b="1" dirty="0">
                <a:latin typeface="Courier New" pitchFamily="49" charset="0"/>
                <a:cs typeface="Courier New" pitchFamily="49" charset="0"/>
              </a:rPr>
              <a:t>);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 lvl="1">
              <a:defRPr/>
            </a:pPr>
            <a:r>
              <a:rPr lang="en-US" sz="860" b="1" dirty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lvl="2">
              <a:lnSpc>
                <a:spcPct val="120000"/>
              </a:lnSpc>
            </a:pPr>
            <a:r>
              <a:rPr lang="sv-SE" sz="1050" b="1" dirty="0">
                <a:solidFill>
                  <a:schemeClr val="bg2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sz="1050" b="1" dirty="0">
              <a:solidFill>
                <a:schemeClr val="bg2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80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A514E40D-6174-4E15-8198-9CE5DB049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2047D000-146A-4117-83A8-49233C958B13}"/>
              </a:ext>
            </a:extLst>
          </p:cNvPr>
          <p:cNvSpPr txBox="1"/>
          <p:nvPr/>
        </p:nvSpPr>
        <p:spPr>
          <a:xfrm>
            <a:off x="936054" y="1063353"/>
            <a:ext cx="7147497" cy="1622945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1º)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Monte o código que solicite ao usuário o tipo de graduação que realiza.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 o usuário entrar com Tecnólogo, o sistema deverá exibir 2 até 3 anos.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Se o usuário entrar com Bacharelado, o sistema deverá exibir 4 até 6 anos.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3DD03216-51F3-4293-A4F5-D60CA17D52AC}"/>
              </a:ext>
            </a:extLst>
          </p:cNvPr>
          <p:cNvSpPr txBox="1"/>
          <p:nvPr/>
        </p:nvSpPr>
        <p:spPr>
          <a:xfrm>
            <a:off x="936052" y="558154"/>
            <a:ext cx="66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TOMADA DE DECISÃO: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</a:t>
            </a:r>
          </a:p>
        </p:txBody>
      </p:sp>
    </p:spTree>
    <p:extLst>
      <p:ext uri="{BB962C8B-B14F-4D97-AF65-F5344CB8AC3E}">
        <p14:creationId xmlns:p14="http://schemas.microsoft.com/office/powerpoint/2010/main" val="580859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FB97ABE7-C920-40A4-9657-12BF5AF4CE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5" name="TextBox 3">
            <a:extLst>
              <a:ext uri="{FF2B5EF4-FFF2-40B4-BE49-F238E27FC236}">
                <a16:creationId xmlns:a16="http://schemas.microsoft.com/office/drawing/2014/main" id="{11732A2F-6973-4C6E-B038-D88545FAA0CB}"/>
              </a:ext>
            </a:extLst>
          </p:cNvPr>
          <p:cNvSpPr txBox="1"/>
          <p:nvPr/>
        </p:nvSpPr>
        <p:spPr>
          <a:xfrm>
            <a:off x="936054" y="1063353"/>
            <a:ext cx="7147497" cy="248471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String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 tipo = </a:t>
            </a:r>
            <a:r>
              <a:rPr lang="pt-BR" sz="12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JOptionPane.showInputDialog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("Digite qual o tipo de graduação que realiza: ");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if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 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tipo.equalsIgnoreCase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("tecnólogo") {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	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System.out.println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("2 até 3 anos");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}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else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{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	 </a:t>
            </a:r>
            <a:r>
              <a:rPr lang="pt-BR" sz="1200" b="1" dirty="0" err="1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System.out.println</a:t>
            </a: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("4 até 6 anos");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Medium" pitchFamily="50" charset="0"/>
              </a:rPr>
              <a:t>}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A8B51AAC-12FB-46F0-AB24-3A3339C61C51}"/>
              </a:ext>
            </a:extLst>
          </p:cNvPr>
          <p:cNvSpPr txBox="1"/>
          <p:nvPr/>
        </p:nvSpPr>
        <p:spPr>
          <a:xfrm>
            <a:off x="936052" y="558154"/>
            <a:ext cx="66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TOMADA DE DECISÃO: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RESOLUÇÃO</a:t>
            </a:r>
          </a:p>
        </p:txBody>
      </p:sp>
    </p:spTree>
    <p:extLst>
      <p:ext uri="{BB962C8B-B14F-4D97-AF65-F5344CB8AC3E}">
        <p14:creationId xmlns:p14="http://schemas.microsoft.com/office/powerpoint/2010/main" val="57925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1945EF1-1515-4C10-BBE2-D61AF3119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6338DC45-3AF2-4073-8AE2-22345C0CAE77}"/>
              </a:ext>
            </a:extLst>
          </p:cNvPr>
          <p:cNvSpPr txBox="1"/>
          <p:nvPr/>
        </p:nvSpPr>
        <p:spPr>
          <a:xfrm>
            <a:off x="936052" y="558154"/>
            <a:ext cx="6657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INSTRUÇÕES IF: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DESCANSO 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5CE3FE8E-6F6A-4C84-B8E2-7B171EDA2C4B}"/>
              </a:ext>
            </a:extLst>
          </p:cNvPr>
          <p:cNvSpPr txBox="1"/>
          <p:nvPr/>
        </p:nvSpPr>
        <p:spPr>
          <a:xfrm>
            <a:off x="949116" y="1063352"/>
            <a:ext cx="7147497" cy="198791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2º)  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seu programa solicitará o nível de acesso de uma pessoa que pode ser: ADM, USR ou GUEST e o gênero dessa pessoa, caso o nível seja ADM, ele deverá exibir “Olá administrador”, para os homens, ou “Olá administradora”, para as mulheres. Se o nível for USR, deverá exibir “Olá usuário”, para os homens, ou “Olá usuária”, para as mulheres. Se o nível for GUEST, a mensagem deverá ser “Olá visitante”, e se o nível digitado for diferente de ADM, USR ou GUEST deverá exibir a mensagem “Olá desconhecido(a)”.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36800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492289" y="1188968"/>
            <a:ext cx="7946317" cy="159856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3º)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) Crie uma classe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TesteTamanho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em Java que peça o nome, a altura e o peso de 2 pessoas e apresente o nome da mais pesada e o nome da mais alta.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4º)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Crie uma classe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TesteEleitores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leia a idade de 3 pessoas e informe a sua classe eleitoral: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não eleitor (abaixo de 16 anos);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eleitor obrigatório (entre 18 e 65 anos);</a:t>
            </a:r>
          </a:p>
          <a:p>
            <a:pPr lvl="1">
              <a:lnSpc>
                <a:spcPct val="150000"/>
              </a:lnSpc>
              <a:buClr>
                <a:srgbClr val="ED145B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eleitor facultativo (16 , 17 anos ou maior que 65 anos).</a:t>
            </a: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457200" lvl="1" indent="0">
              <a:lnSpc>
                <a:spcPct val="150000"/>
              </a:lnSpc>
              <a:buClr>
                <a:srgbClr val="ED145B"/>
              </a:buClr>
              <a:buSzPct val="80000"/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Ao final da execução, exibir o total de eleitores obrigatórios.</a:t>
            </a:r>
          </a:p>
        </p:txBody>
      </p:sp>
      <p:sp>
        <p:nvSpPr>
          <p:cNvPr id="16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5294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DESCANSO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64453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9E9EE262-F0D1-494B-9D01-B88E773CB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010ADEA1-C13A-4D2C-BA02-74E362EB821C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DÚVIDAS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FA4E214-AD83-4863-B244-768487F25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690" y="716001"/>
            <a:ext cx="5140027" cy="421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7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>
            <a:extLst>
              <a:ext uri="{FF2B5EF4-FFF2-40B4-BE49-F238E27FC236}">
                <a16:creationId xmlns:a16="http://schemas.microsoft.com/office/drawing/2014/main" id="{8F54E7D8-CE08-43D5-8803-1A0CEED62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6">
            <a:extLst>
              <a:ext uri="{FF2B5EF4-FFF2-40B4-BE49-F238E27FC236}">
                <a16:creationId xmlns:a16="http://schemas.microsoft.com/office/drawing/2014/main" id="{501481F5-1742-45E3-B75E-878490E77AF0}"/>
              </a:ext>
            </a:extLst>
          </p:cNvPr>
          <p:cNvSpPr txBox="1"/>
          <p:nvPr/>
        </p:nvSpPr>
        <p:spPr>
          <a:xfrm>
            <a:off x="1593272" y="2195159"/>
            <a:ext cx="59574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Medium"/>
              </a:rPr>
              <a:t>5. LAÇO DE</a:t>
            </a:r>
            <a:r>
              <a:rPr lang="en-US" sz="3500" dirty="0">
                <a:solidFill>
                  <a:srgbClr val="91A3AD"/>
                </a:solidFill>
                <a:latin typeface="Gotham HTF Medium"/>
                <a:cs typeface="Gotham HTF Medium"/>
              </a:rPr>
              <a:t> </a:t>
            </a:r>
            <a:r>
              <a:rPr lang="en-US" sz="3500" dirty="0">
                <a:solidFill>
                  <a:srgbClr val="ED145B"/>
                </a:solidFill>
                <a:latin typeface="Gotham HTF" pitchFamily="50" charset="0"/>
                <a:cs typeface="Gotham HTF Medium"/>
              </a:rPr>
              <a:t>REPETIÇÃO</a:t>
            </a:r>
            <a:endParaRPr lang="en-US" sz="3500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78028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F4933577-A840-42F1-A92D-A1D3D5C8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EDD8871C-727C-4596-8905-A6DA97CABA83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REPETIÇÃO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0A799D1-7114-4BC9-AFF5-66F99EE1F178}"/>
              </a:ext>
            </a:extLst>
          </p:cNvPr>
          <p:cNvSpPr txBox="1"/>
          <p:nvPr/>
        </p:nvSpPr>
        <p:spPr>
          <a:xfrm>
            <a:off x="949116" y="1128663"/>
            <a:ext cx="7147497" cy="423827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São utilizadas em situações onde temos de repetir o programa ou parte dele várias vezes.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Estas estruturas permitem a repetição controlada de comandos.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São também conhecidos por: </a:t>
            </a: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Loops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ou </a:t>
            </a: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Looping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(nome dado por lembrar uma execução finita em círculos, que depois segue seu curso normal).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O número de repetições pode ser conhecido ou não, mas precisa ser necessariamente finito.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As estruturas de repetição podem ser: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Com teste no início (Enquanto - Faça)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Com teste no fim (Repita - Até)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Com variável de controle (Para – até - Faça)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Em Java:</a:t>
            </a: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Enquanto – Faça 	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sym typeface="Wingdings" pitchFamily="2" charset="2"/>
              </a:rPr>
              <a:t> </a:t>
            </a:r>
            <a:r>
              <a:rPr lang="pt-BR" sz="1200" dirty="0" err="1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while</a:t>
            </a:r>
            <a:endParaRPr lang="pt-BR" sz="1200" dirty="0">
              <a:solidFill>
                <a:srgbClr val="0070C0"/>
              </a:solidFill>
              <a:latin typeface="Gotham HTF Light" pitchFamily="50" charset="0"/>
              <a:sym typeface="Wingdings" pitchFamily="2" charset="2"/>
            </a:endParaRP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sym typeface="Wingdings" pitchFamily="2" charset="2"/>
              </a:rPr>
              <a:t>	Repita – Até 	 </a:t>
            </a:r>
            <a:r>
              <a:rPr lang="pt-BR" sz="1200" dirty="0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do / </a:t>
            </a:r>
            <a:r>
              <a:rPr lang="pt-BR" sz="1200" dirty="0" err="1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while</a:t>
            </a:r>
            <a:endParaRPr lang="pt-BR" sz="1200" dirty="0">
              <a:solidFill>
                <a:srgbClr val="0070C0"/>
              </a:solidFill>
              <a:latin typeface="Gotham HTF Light" pitchFamily="50" charset="0"/>
              <a:sym typeface="Wingdings" pitchFamily="2" charset="2"/>
            </a:endParaRPr>
          </a:p>
          <a:p>
            <a:pPr marL="285750" indent="-285750">
              <a:lnSpc>
                <a:spcPct val="125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sym typeface="Wingdings" pitchFamily="2" charset="2"/>
              </a:rPr>
              <a:t>	Para – Até – Faça 	 </a:t>
            </a:r>
            <a:r>
              <a:rPr lang="pt-BR" sz="1200" dirty="0">
                <a:solidFill>
                  <a:srgbClr val="0070C0"/>
                </a:solidFill>
                <a:latin typeface="Gotham HTF Light" pitchFamily="50" charset="0"/>
                <a:sym typeface="Wingdings" pitchFamily="2" charset="2"/>
              </a:rPr>
              <a:t>for</a:t>
            </a:r>
            <a:endParaRPr lang="pt-BR" sz="1200" dirty="0">
              <a:solidFill>
                <a:srgbClr val="0070C0"/>
              </a:solidFill>
              <a:latin typeface="Gotham HTF Light" pitchFamily="50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50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59">
            <a:extLst>
              <a:ext uri="{FF2B5EF4-FFF2-40B4-BE49-F238E27FC236}">
                <a16:creationId xmlns:a16="http://schemas.microsoft.com/office/drawing/2014/main" id="{0BFE3CCD-5DAB-47D0-8C9E-9D85DB29138F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INTERPRETAÇÃO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3635949" cy="332309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O interpretador “executa” diretamente as instruções do programa fonte, sem traduzir para linguagem de máquina.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Desvantagem: execução mais lenta, devido ao passo de decodificação da instrução de alto nível, que é  mais complexa. 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 acesso ao programa fonte, para depuração ou mesmo para alterar o código sendo executado.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 Basic, Python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C91CDC8-49CA-4537-9479-AD6DE61A9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964586" y="1404529"/>
            <a:ext cx="3456305" cy="2860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3937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F4933577-A840-42F1-A92D-A1D3D5C88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EDD8871C-727C-4596-8905-A6DA97CABA83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</a:t>
            </a:r>
            <a:r>
              <a:rPr lang="pt-BR" dirty="0">
                <a:solidFill>
                  <a:srgbClr val="91A3AD"/>
                </a:solidFill>
                <a:latin typeface="Gotham HTF Light"/>
                <a:cs typeface="Gotham HTF Light"/>
              </a:rPr>
              <a:t>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WHILE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20A799D1-7114-4BC9-AFF5-66F99EE1F178}"/>
              </a:ext>
            </a:extLst>
          </p:cNvPr>
          <p:cNvSpPr txBox="1"/>
          <p:nvPr/>
        </p:nvSpPr>
        <p:spPr>
          <a:xfrm>
            <a:off x="949116" y="1128663"/>
            <a:ext cx="7147497" cy="257705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“Já percebeu que as atividades realizadas até o momento são descritas através de um início e um fim? Por exemplo, foram dadas instruções como: preencha duas disciplinas, preencha três alunos, preencha dois cursos... É sempre assim na prática?”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NÃO!!! Imagine se você tivesse que falar a quantidade de itens que irá comprar em um hipermercado antes de passar no caixa... Ou, ainda, saber a quantidade de alunos que irão procurar a faculdade para realizar uma matrícula. 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WHILE é utilizado em situações que não se consegue prever numericamente até quando uma situação será realizada.</a:t>
            </a:r>
          </a:p>
        </p:txBody>
      </p:sp>
    </p:spTree>
    <p:extLst>
      <p:ext uri="{BB962C8B-B14F-4D97-AF65-F5344CB8AC3E}">
        <p14:creationId xmlns:p14="http://schemas.microsoft.com/office/powerpoint/2010/main" val="127168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FD67AF99-BF6F-425D-8298-50C521914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1C237C-6F7A-4264-8810-95A574A46A65}"/>
              </a:ext>
            </a:extLst>
          </p:cNvPr>
          <p:cNvSpPr txBox="1"/>
          <p:nvPr/>
        </p:nvSpPr>
        <p:spPr>
          <a:xfrm>
            <a:off x="949116" y="1063352"/>
            <a:ext cx="7147497" cy="3837462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Vamos manipular o seguinte exemplo: você precisa desenvolver um programa que será utilizado para uma pesquisa, no qual as pessoas irão responder o seu sistema operacional favorito. As opções são: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Android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iOS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Linux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Windows</a:t>
            </a:r>
          </a:p>
          <a:p>
            <a:pPr marL="228600" indent="-228600"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  <a:buFont typeface="+mj-lt"/>
              <a:buAutoNum type="arabicPeriod"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Não sabe o que é um sistema operacional.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modelo básico poderia ser: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1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35A3CC27-4FB7-41BA-B6AE-71D2A6BD08E0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</p:spTree>
    <p:extLst>
      <p:ext uri="{BB962C8B-B14F-4D97-AF65-F5344CB8AC3E}">
        <p14:creationId xmlns:p14="http://schemas.microsoft.com/office/powerpoint/2010/main" val="46007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942585" y="1135196"/>
            <a:ext cx="7147497" cy="575030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Podemos auxiliar a digitação correta, utilizando um laço, que irá repetir a pergunta enquanto o usuário não digitar um dado válido. O código, então, ficaria assim: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E2ABA13F-0CEC-4A68-A6E4-BC393CED3D7B}"/>
              </a:ext>
            </a:extLst>
          </p:cNvPr>
          <p:cNvSpPr txBox="1"/>
          <p:nvPr/>
        </p:nvSpPr>
        <p:spPr>
          <a:xfrm>
            <a:off x="1007270" y="1742153"/>
            <a:ext cx="6158844" cy="334046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 err="1">
                <a:solidFill>
                  <a:srgbClr val="ED145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while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&gt;0 &amp;&amp;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&lt;6){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Integer.parseInt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JOptionPane.showInputDialog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("Escolha uma das opções:\n"+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"&lt;1&gt; - Para Android\n"+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"&lt;2&gt; - Para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IoS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"&lt;3&gt; - Para Linux\n"+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"&lt;4&gt; - Para Windows\n"+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"&lt;5&gt; - Não sabe o que é SO: " ));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System.out.prinln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("A opção escolhida foi: “ + </a:t>
            </a:r>
            <a:r>
              <a:rPr lang="pt-BR" sz="11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opcao</a:t>
            </a: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spcAft>
                <a:spcPts val="1200"/>
              </a:spcAft>
              <a:buClr>
                <a:srgbClr val="ED145B"/>
              </a:buClr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6710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309725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Efetua um teste lógico no fim, depois de passar em seu trecho de instruções subordinado. Verifica a permissão de execução deste trecho somente no final. 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1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Tem o seu funcionamento controlado por decisão. </a:t>
            </a: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Pode fazer um conjunto de instruções enquanto a condição estiver sob uma determinado condição satisfatória. </a:t>
            </a: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No momento em que a condição mudar de estado, o processamento sai do looping. </a:t>
            </a:r>
          </a:p>
          <a:p>
            <a:pPr algn="just">
              <a:spcBef>
                <a:spcPct val="0"/>
              </a:spcBef>
            </a:pPr>
            <a:r>
              <a:rPr lang="pt-BR" alt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Se a condição não for satisfatória logo de início, as instruções do looping serão realizadas na primeira passagem e depois o looping é ignorado. 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endParaRPr lang="pt-BR" sz="11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cs typeface="Arial" charset="0"/>
            </a:endParaRP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Exemplo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: Imagine uma brincadeira entre dois colegas, na qual um pensa um número e o outro deve fazer chutes até acertar o número imaginado. Como dica, a cada tentativa é dito se o chute foi alto ou foi baixo. Elabore um código dentro deste contexto que leia o número imaginado e os chutes, ao final mostre quantas tentativas foram necessárias para descobrir o número.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DO...WHILE: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EXEMPLO</a:t>
            </a:r>
          </a:p>
        </p:txBody>
      </p:sp>
    </p:spTree>
    <p:extLst>
      <p:ext uri="{BB962C8B-B14F-4D97-AF65-F5344CB8AC3E}">
        <p14:creationId xmlns:p14="http://schemas.microsoft.com/office/powerpoint/2010/main" val="3157389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AF363303-751A-4012-AA8F-1FCC81C17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92CC1C9-4DD8-48CB-9B5E-D0D910D3FD10}"/>
              </a:ext>
            </a:extLst>
          </p:cNvPr>
          <p:cNvSpPr txBox="1"/>
          <p:nvPr/>
        </p:nvSpPr>
        <p:spPr>
          <a:xfrm>
            <a:off x="692945" y="1135196"/>
            <a:ext cx="7397138" cy="245400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numero =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Integer.parseInt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JOptionPane.showInputDialog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(“Digite um número”));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numero2=0;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= 0;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do{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numero2 =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Integer.parseInt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JOptionPane.showInputDialog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(“Descubra o número”));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=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+1;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}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while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(numero!=numero2);</a:t>
            </a:r>
          </a:p>
          <a:p>
            <a:pPr marL="285750" indent="-285750" algn="just">
              <a:lnSpc>
                <a:spcPct val="150000"/>
              </a:lnSpc>
              <a:spcBef>
                <a:spcPct val="30000"/>
              </a:spcBef>
              <a:buClr>
                <a:schemeClr val="bg2"/>
              </a:buClr>
              <a:defRPr/>
            </a:pP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System.out.println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(“Parabéns você acertou com “ + </a:t>
            </a:r>
            <a:r>
              <a:rPr lang="pt-BR" sz="1100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pt-B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 “ tentativa(s)“);</a:t>
            </a:r>
          </a:p>
        </p:txBody>
      </p:sp>
      <p:sp>
        <p:nvSpPr>
          <p:cNvPr id="6" name="TextBox 59">
            <a:extLst>
              <a:ext uri="{FF2B5EF4-FFF2-40B4-BE49-F238E27FC236}">
                <a16:creationId xmlns:a16="http://schemas.microsoft.com/office/drawing/2014/main" id="{E6796028-B481-4CED-9529-565CEAC46EEF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DO...WHILE: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SOLUÇÃO</a:t>
            </a:r>
          </a:p>
        </p:txBody>
      </p:sp>
    </p:spTree>
    <p:extLst>
      <p:ext uri="{BB962C8B-B14F-4D97-AF65-F5344CB8AC3E}">
        <p14:creationId xmlns:p14="http://schemas.microsoft.com/office/powerpoint/2010/main" val="57525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B8BAEE9-DCBB-4872-8E96-20D51905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404741A9-B424-42F4-9F4A-42F77B118B99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FOR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6B0D3A7-9BE0-4E0A-939F-4CDE991EA839}"/>
              </a:ext>
            </a:extLst>
          </p:cNvPr>
          <p:cNvSpPr txBox="1"/>
          <p:nvPr/>
        </p:nvSpPr>
        <p:spPr>
          <a:xfrm>
            <a:off x="936054" y="1063353"/>
            <a:ext cx="7147497" cy="3604256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O Laço FOR normalmente é utilizado para repetir um grupo de código de maneira “finita”, ou seja, enquanto o WHILE pode ficar a critério do usuário, o FOR repete enquanto não chegar o “fim” do que estiver controlando.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Tem o seu funcionamento controlado por uma variável CONTADOR. 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Pode executar um conjunto de instruções de um valor inicial do CONTADOR até chegar ao seu limite, com incrementos automáticos a cada passada estabelecido pelo passo. No momento em que o CONTADOR chegar ao limite estabelecido, o processamento sai do looping. </a:t>
            </a: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Vejamos um exemplo: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Monte o código que solicite uma tabuada e então apresente para o usuário os resultados  multiplicando de 1 até 10.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92479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1B8BAEE9-DCBB-4872-8E96-20D519052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404741A9-B424-42F4-9F4A-42F77B118B99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FOR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E6B0D3A7-9BE0-4E0A-939F-4CDE991EA839}"/>
              </a:ext>
            </a:extLst>
          </p:cNvPr>
          <p:cNvSpPr txBox="1"/>
          <p:nvPr/>
        </p:nvSpPr>
        <p:spPr>
          <a:xfrm>
            <a:off x="936054" y="1063353"/>
            <a:ext cx="7147497" cy="1937454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=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Integer.parseInt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JOptionPane.showInputDialog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("Qual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?"));</a:t>
            </a:r>
          </a:p>
          <a:p>
            <a:r>
              <a:rPr lang="pt-BR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System.out.println</a:t>
            </a:r>
            <a:r>
              <a:rPr lang="pt-B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("Tabuada do número: " + tabuada);</a:t>
            </a:r>
          </a:p>
          <a:p>
            <a:r>
              <a:rPr lang="fr-FR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for (int cont=1;cont&lt;11;cont++) {</a:t>
            </a:r>
          </a:p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	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System.out.println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(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 " x " + 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 + " = " + (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tabuada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*</a:t>
            </a:r>
            <a:r>
              <a:rPr lang="en-US" sz="1400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cont</a:t>
            </a:r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));</a:t>
            </a:r>
          </a:p>
          <a:p>
            <a:r>
              <a:rPr lang="en-US" sz="14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}</a:t>
            </a: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400" b="1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276772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EBFB390F-11A1-4CE2-92FF-CD28874AB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B5F8F38E-9AEC-418A-B9E6-22A34D8BE17C}"/>
              </a:ext>
            </a:extLst>
          </p:cNvPr>
          <p:cNvSpPr txBox="1"/>
          <p:nvPr/>
        </p:nvSpPr>
        <p:spPr>
          <a:xfrm>
            <a:off x="936053" y="558154"/>
            <a:ext cx="4691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 – SLIDE 77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4B8DB68A-D22A-4802-ADFF-64C76E026658}"/>
              </a:ext>
            </a:extLst>
          </p:cNvPr>
          <p:cNvSpPr txBox="1"/>
          <p:nvPr/>
        </p:nvSpPr>
        <p:spPr>
          <a:xfrm>
            <a:off x="949116" y="1063353"/>
            <a:ext cx="7147497" cy="4466031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1º) 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 programa que peça para o usuário o dia, mês e ano em variáveis separadas. Valide todos os dados e aceite somente dados válidos.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2º)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 programa que pergunte a estação favorita do ano e, no final, apresente a porcentagem de pessoas que escolheram cada estação do ano.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3º) </a:t>
            </a:r>
            <a:r>
              <a:rPr lang="pt-BR" sz="1200" b="1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Crie um programa que pergunte ao usuário o seu nível de escolaridade (Médio, Superior ou Pós) enquanto a resposta for válida, irá computando os totais dos níveis digitados, no final apresente somente o nível que foi mais votado.</a:t>
            </a:r>
          </a:p>
          <a:p>
            <a:pPr>
              <a:buClr>
                <a:srgbClr val="ED145B"/>
              </a:buClr>
            </a:pPr>
            <a:r>
              <a:rPr lang="pt-BR" sz="1200" b="1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4º) </a:t>
            </a:r>
            <a:r>
              <a:rPr lang="pt-BR" sz="1200" b="1" dirty="0">
                <a:solidFill>
                  <a:srgbClr val="FF0000"/>
                </a:solidFill>
                <a:latin typeface="Gotham HTF Light" pitchFamily="50" charset="0"/>
                <a:cs typeface="Roboto Light"/>
              </a:rPr>
              <a:t>Monte um programa que solicite a idade e o nome das pessoas. A aplicação continuará perguntando nome e idade enquanto o usuário afirmar que deseja continuar.</a:t>
            </a:r>
          </a:p>
          <a:p>
            <a:pPr>
              <a:buClr>
                <a:srgbClr val="ED145B"/>
              </a:buClr>
            </a:pPr>
            <a:r>
              <a:rPr lang="pt-BR" sz="1200" b="1" dirty="0">
                <a:solidFill>
                  <a:srgbClr val="FF0000"/>
                </a:solidFill>
                <a:latin typeface="Gotham HTF Light" pitchFamily="50" charset="0"/>
                <a:cs typeface="Roboto Light"/>
              </a:rPr>
              <a:t>Ao terminar, a aplicação deverá exibir:</a:t>
            </a:r>
          </a:p>
          <a:p>
            <a:pPr>
              <a:buClr>
                <a:srgbClr val="ED145B"/>
              </a:buClr>
            </a:pPr>
            <a:r>
              <a:rPr lang="pt-BR" sz="1200" b="1" dirty="0">
                <a:solidFill>
                  <a:srgbClr val="FF0000"/>
                </a:solidFill>
                <a:latin typeface="Gotham HTF Light" pitchFamily="50" charset="0"/>
                <a:cs typeface="Roboto Light"/>
              </a:rPr>
              <a:t>- a quantidade de pessoas maiores de idade e </a:t>
            </a:r>
          </a:p>
          <a:p>
            <a:pPr>
              <a:buClr>
                <a:srgbClr val="ED145B"/>
              </a:buClr>
            </a:pPr>
            <a:r>
              <a:rPr lang="pt-BR" sz="1200" b="1" dirty="0">
                <a:solidFill>
                  <a:srgbClr val="FF0000"/>
                </a:solidFill>
                <a:latin typeface="Gotham HTF Light" pitchFamily="50" charset="0"/>
                <a:cs typeface="Roboto Light"/>
              </a:rPr>
              <a:t>- a média entre todas as idades que foram digitadas. </a:t>
            </a:r>
          </a:p>
          <a:p>
            <a:pPr>
              <a:buClr>
                <a:srgbClr val="ED145B"/>
              </a:buClr>
            </a:pPr>
            <a:r>
              <a:rPr lang="pt-BR" sz="1200" b="1" dirty="0">
                <a:solidFill>
                  <a:srgbClr val="FF0000"/>
                </a:solidFill>
                <a:latin typeface="Gotham HTF Light" pitchFamily="50" charset="0"/>
                <a:cs typeface="Roboto Light"/>
              </a:rPr>
              <a:t>- a pessoa mais experiente (nome e idade)</a:t>
            </a:r>
          </a:p>
          <a:p>
            <a:pPr>
              <a:buClr>
                <a:srgbClr val="ED145B"/>
              </a:buClr>
            </a:pPr>
            <a:r>
              <a:rPr lang="pt-BR" sz="1200" b="1" dirty="0">
                <a:solidFill>
                  <a:srgbClr val="FF0000"/>
                </a:solidFill>
                <a:latin typeface="Gotham HTF Light" pitchFamily="50" charset="0"/>
                <a:cs typeface="Roboto Light"/>
              </a:rPr>
              <a:t>- a pessoa mais jovem (nome e idade)</a:t>
            </a: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8680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11BA89A-712F-4170-9224-CB64ED9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C4024C1-EF19-4E0D-B029-43FC6C3B169B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DB88E68-4E9C-4677-A45E-265D9F6BBEA7}"/>
              </a:ext>
            </a:extLst>
          </p:cNvPr>
          <p:cNvSpPr txBox="1"/>
          <p:nvPr/>
        </p:nvSpPr>
        <p:spPr>
          <a:xfrm>
            <a:off x="949115" y="1140801"/>
            <a:ext cx="7147497" cy="4619919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srgbClr val="ED145B"/>
                </a:solidFill>
                <a:latin typeface="Gotham HTF Light" pitchFamily="50" charset="0"/>
              </a:rPr>
              <a:t>5º) </a:t>
            </a:r>
            <a:r>
              <a:rPr lang="pt-BR" alt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Apresentar os resultados da tabuada de um número qualquer. O usuário informa qual valor deseja. A tabuada deve ser realizada desde 0 até 10, utilizando a técnica do laço de repetição com teste lógico no fim do looping. Perguntar se deseja continuar, e caso a resposta seja “SIM” o programa deverá pedir novamente qual tabuada o usuário deseja.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6º)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Imagine uma brincadeira entre dois colegas, na qual um pensa um número e o outro deve fazer chutes até acertar o número imaginado. Como dica, a cada tentativa é dito se o chute foi alto ou foi baixo. Elabore um algoritmo dentro deste contexto que leia o número imaginado e os chutes, ao final mostre quantas tentativas foram necessárias para descobrir o número.</a:t>
            </a:r>
          </a:p>
          <a:p>
            <a:pPr algn="just">
              <a:spcBef>
                <a:spcPct val="0"/>
              </a:spcBef>
            </a:pPr>
            <a:endParaRPr lang="pt-BR" sz="1200" dirty="0">
              <a:solidFill>
                <a:srgbClr val="ED145B"/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  <a:cs typeface="Roboto Light"/>
              </a:rPr>
              <a:t>7º)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  <a:cs typeface="Roboto Light"/>
              </a:rPr>
              <a:t>Faça um laço “for” que repita dez vezes. A cada repetição, você deverá solicitar um valor para o usuário e, então, ao término do laço deverá exibir o maior valor e em qual repetição ele foi digitado. Por exemplo: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Medium" pitchFamily="50" charset="0"/>
                <a:cs typeface="Roboto Light"/>
              </a:rPr>
              <a:t>“O maior número digitado foi 200, ele foi digitado na repetição 5”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ED145B"/>
              </a:buClr>
            </a:pPr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  <a:cs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424294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11BA89A-712F-4170-9224-CB64ED9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C4024C1-EF19-4E0D-B029-43FC6C3B169B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DB88E68-4E9C-4677-A45E-265D9F6BBEA7}"/>
              </a:ext>
            </a:extLst>
          </p:cNvPr>
          <p:cNvSpPr txBox="1"/>
          <p:nvPr/>
        </p:nvSpPr>
        <p:spPr>
          <a:xfrm>
            <a:off x="949115" y="1140801"/>
            <a:ext cx="7147497" cy="397140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altLang="pt-BR" sz="1200" dirty="0">
                <a:solidFill>
                  <a:srgbClr val="ED145B"/>
                </a:solidFill>
                <a:latin typeface="Gotham HTF Light" pitchFamily="50" charset="0"/>
              </a:rPr>
              <a:t>8º)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Elabore um algoritmo que efetue a contagem regressiva de 10 minutos, ou seja, mostre 10:00, e então 09:59, 09:58...até 0:00, fazendo o papel de um cronômetro.</a:t>
            </a: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9º)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Foi feita uma estatística em cinco cidades brasileiras para coletar dados sobre acidentes de trânsito. 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Foram obtidos os seguintes dados:</a:t>
            </a:r>
          </a:p>
          <a:p>
            <a:pPr marL="171450" lvl="1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Código da cidade</a:t>
            </a:r>
          </a:p>
          <a:p>
            <a:pPr marL="171450" lvl="1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Número de veículos de passeio (em 2007).</a:t>
            </a:r>
          </a:p>
          <a:p>
            <a:pPr marL="171450" lvl="1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Número de acidentes de trânsito com vítimas (em 2007).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Deseja-se saber:</a:t>
            </a:r>
          </a:p>
          <a:p>
            <a:pPr marL="171450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a. Qual o maior e menor índice de acidentes de trânsito e a que cidades pertencem;</a:t>
            </a:r>
          </a:p>
          <a:p>
            <a:pPr marL="171450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b. Qual a média de veículos nas cinco cidades juntas;</a:t>
            </a:r>
          </a:p>
          <a:p>
            <a:pPr marL="171450" indent="-171450">
              <a:spcBef>
                <a:spcPct val="0"/>
              </a:spcBef>
              <a:spcAft>
                <a:spcPts val="1200"/>
              </a:spcAft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c. Qual a média de acidentes de trânsito nas cidades com menos de 2.000 veículos de passeio.</a:t>
            </a:r>
          </a:p>
        </p:txBody>
      </p:sp>
    </p:spTree>
    <p:extLst>
      <p:ext uri="{BB962C8B-B14F-4D97-AF65-F5344CB8AC3E}">
        <p14:creationId xmlns:p14="http://schemas.microsoft.com/office/powerpoint/2010/main" val="134554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FB834F2-AEE4-4EAD-8CC0-5E556053056F}"/>
              </a:ext>
            </a:extLst>
          </p:cNvPr>
          <p:cNvSpPr txBox="1">
            <a:spLocks/>
          </p:cNvSpPr>
          <p:nvPr/>
        </p:nvSpPr>
        <p:spPr>
          <a:xfrm>
            <a:off x="936051" y="1269392"/>
            <a:ext cx="3635949" cy="328514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Programas fonte são traduzidos para uma linguagem intermediária que é interpretada.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Tem maior 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Medium" pitchFamily="50" charset="0"/>
              </a:rPr>
              <a:t>portabilidade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que uma linguagem compilada.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São mais rápidas que uma linguagem interpretada – instruções intermediárias são projetadas para serem interpretadas facilmente.</a:t>
            </a: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0" indent="0">
              <a:lnSpc>
                <a:spcPct val="150000"/>
              </a:lnSpc>
              <a:buClr>
                <a:srgbClr val="ED145B"/>
              </a:buClr>
              <a:buNone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Exemplo: Java</a:t>
            </a:r>
          </a:p>
        </p:txBody>
      </p:sp>
      <p:sp>
        <p:nvSpPr>
          <p:cNvPr id="5" name="TextBox 59">
            <a:extLst>
              <a:ext uri="{FF2B5EF4-FFF2-40B4-BE49-F238E27FC236}">
                <a16:creationId xmlns:a16="http://schemas.microsoft.com/office/drawing/2014/main" id="{6A207650-348D-4127-BEB0-74DB8AB3C6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IMPLEMENTAÇÃO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HÍBRIDA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6C1EAD1-346F-44B5-9C2D-F0BDCD8F9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5255290" y="857834"/>
            <a:ext cx="2647739" cy="3615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501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311BA89A-712F-4170-9224-CB64ED9D2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944" y="213868"/>
            <a:ext cx="8732115" cy="4725291"/>
          </a:xfrm>
          <a:prstGeom prst="rect">
            <a:avLst/>
          </a:prstGeom>
        </p:spPr>
      </p:pic>
      <p:sp>
        <p:nvSpPr>
          <p:cNvPr id="4" name="TextBox 59">
            <a:extLst>
              <a:ext uri="{FF2B5EF4-FFF2-40B4-BE49-F238E27FC236}">
                <a16:creationId xmlns:a16="http://schemas.microsoft.com/office/drawing/2014/main" id="{AC4024C1-EF19-4E0D-B029-43FC6C3B169B}"/>
              </a:ext>
            </a:extLst>
          </p:cNvPr>
          <p:cNvSpPr txBox="1"/>
          <p:nvPr/>
        </p:nvSpPr>
        <p:spPr>
          <a:xfrm>
            <a:off x="936053" y="558154"/>
            <a:ext cx="3825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LAÇO DE REPETIÇÃO: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 DESCANSO</a:t>
            </a: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0DB88E68-4E9C-4677-A45E-265D9F6BBEA7}"/>
              </a:ext>
            </a:extLst>
          </p:cNvPr>
          <p:cNvSpPr txBox="1"/>
          <p:nvPr/>
        </p:nvSpPr>
        <p:spPr>
          <a:xfrm>
            <a:off x="949115" y="1140801"/>
            <a:ext cx="7147497" cy="3325077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10º)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Em um campeonato de futebol existem cinco times e cada um possui onze jogadores. Faça um programa que receba a idade, o peso e a altura de cada um dos jogadores, calcule e mostre:</a:t>
            </a:r>
          </a:p>
          <a:p>
            <a:pPr marL="0" lvl="1"/>
            <a:endParaRPr lang="pt-BR" sz="1200" dirty="0">
              <a:solidFill>
                <a:prstClr val="black">
                  <a:lumMod val="65000"/>
                  <a:lumOff val="35000"/>
                </a:prstClr>
              </a:solidFill>
              <a:latin typeface="Gotham HTF Light" pitchFamily="50" charset="0"/>
            </a:endParaRP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quantidade de jogadores com idade inferior a 18 anos;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média das idades dos jogadores de cada time;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média das alturas de todos os jogadores do campeonato;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porcentagem de jogadores com mais de 80 quilos entre todos os jogadores do campeonato.</a:t>
            </a:r>
          </a:p>
          <a:p>
            <a:endParaRPr lang="pt-BR" dirty="0"/>
          </a:p>
          <a:p>
            <a:r>
              <a:rPr lang="pt-BR" sz="1200" dirty="0">
                <a:solidFill>
                  <a:srgbClr val="ED145B"/>
                </a:solidFill>
                <a:latin typeface="Gotham HTF Light" pitchFamily="50" charset="0"/>
              </a:rPr>
              <a:t>11º) </a:t>
            </a: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Foi feita uma pesquisa para determinar o índice de mortalidade infantil em certo período. Faça um programa que: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Leia o número de crianças nascidas no período;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Identifique sexo (M ou F) e o tempo de vida de cada criança nascida.</a:t>
            </a:r>
          </a:p>
          <a:p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O programa deve calcular e mostrar: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percentagem de crianças do sexo feminino mortas no período;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percentagem de crianças do sexo masculino mortas no período;</a:t>
            </a:r>
          </a:p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Gotham HTF Light" pitchFamily="50" charset="0"/>
              </a:rPr>
              <a:t>A percentagem de crianças que viveram 24 meses ou menos no período.</a:t>
            </a:r>
          </a:p>
        </p:txBody>
      </p:sp>
    </p:spTree>
    <p:extLst>
      <p:ext uri="{BB962C8B-B14F-4D97-AF65-F5344CB8AC3E}">
        <p14:creationId xmlns:p14="http://schemas.microsoft.com/office/powerpoint/2010/main" val="323316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51C84E4-594B-4A9B-9EDE-D18BB3B179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8" t="17631" r="12174" b="6721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16990D2-538F-493C-AAFC-C843F7DB4214}"/>
              </a:ext>
            </a:extLst>
          </p:cNvPr>
          <p:cNvSpPr/>
          <p:nvPr/>
        </p:nvSpPr>
        <p:spPr>
          <a:xfrm>
            <a:off x="1" y="-1"/>
            <a:ext cx="9144000" cy="5148264"/>
          </a:xfrm>
          <a:prstGeom prst="rect">
            <a:avLst/>
          </a:prstGeom>
          <a:gradFill flip="none" rotWithShape="1">
            <a:gsLst>
              <a:gs pos="16000">
                <a:schemeClr val="tx1">
                  <a:lumMod val="0"/>
                  <a:alpha val="70000"/>
                </a:schemeClr>
              </a:gs>
              <a:gs pos="93000">
                <a:srgbClr val="000000">
                  <a:alpha val="17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E4E3DAFB-919F-4421-A4EF-3EFEF69E9ADE}"/>
              </a:ext>
            </a:extLst>
          </p:cNvPr>
          <p:cNvSpPr txBox="1"/>
          <p:nvPr/>
        </p:nvSpPr>
        <p:spPr>
          <a:xfrm>
            <a:off x="539440" y="4156521"/>
            <a:ext cx="4032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878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800" i="0" dirty="0">
                <a:solidFill>
                  <a:srgbClr val="E8E8E8"/>
                </a:solidFill>
                <a:latin typeface="Gotham HTF" pitchFamily="50" charset="0"/>
                <a:ea typeface="+mn-ea"/>
                <a:cs typeface="Gotham HTF Light"/>
              </a:rPr>
              <a:t>DÚVIDAS….</a:t>
            </a:r>
            <a:endParaRPr lang="en-US" sz="2800" b="0" i="0" dirty="0">
              <a:solidFill>
                <a:srgbClr val="E8E8E8"/>
              </a:solidFill>
              <a:latin typeface="Gotham HTF" pitchFamily="50" charset="0"/>
              <a:ea typeface="+mn-ea"/>
              <a:cs typeface="Gotham HTF Light"/>
            </a:endParaRPr>
          </a:p>
        </p:txBody>
      </p:sp>
    </p:spTree>
    <p:extLst>
      <p:ext uri="{BB962C8B-B14F-4D97-AF65-F5344CB8AC3E}">
        <p14:creationId xmlns:p14="http://schemas.microsoft.com/office/powerpoint/2010/main" val="3575207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3">
            <a:extLst>
              <a:ext uri="{FF2B5EF4-FFF2-40B4-BE49-F238E27FC236}">
                <a16:creationId xmlns:a16="http://schemas.microsoft.com/office/drawing/2014/main" id="{9DC14DB0-6FC9-4AED-AF7E-7602971DCF4C}"/>
              </a:ext>
            </a:extLst>
          </p:cNvPr>
          <p:cNvSpPr txBox="1"/>
          <p:nvPr/>
        </p:nvSpPr>
        <p:spPr>
          <a:xfrm>
            <a:off x="4572001" y="1314450"/>
            <a:ext cx="3536155" cy="3209148"/>
          </a:xfrm>
          <a:prstGeom prst="rect">
            <a:avLst/>
          </a:prstGeom>
          <a:noFill/>
        </p:spPr>
        <p:txBody>
          <a:bodyPr wrap="square" tIns="4680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050" dirty="0">
                <a:solidFill>
                  <a:srgbClr val="ED145B"/>
                </a:solidFill>
                <a:latin typeface="Gotham HTF Light" pitchFamily="50" charset="0"/>
              </a:rPr>
              <a:t>Java: Como Programar, 8</a:t>
            </a:r>
            <a:r>
              <a:rPr lang="en-US" sz="1050" b="1" u="sng" baseline="30000" dirty="0">
                <a:solidFill>
                  <a:srgbClr val="ED145B"/>
                </a:solidFill>
                <a:latin typeface="Gotham HTF Light" pitchFamily="50" charset="0"/>
              </a:rPr>
              <a:t>a</a:t>
            </a:r>
            <a:r>
              <a:rPr lang="pt-BR" sz="1050" dirty="0">
                <a:solidFill>
                  <a:srgbClr val="ED145B"/>
                </a:solidFill>
                <a:latin typeface="Gotham HTF Light" pitchFamily="50" charset="0"/>
              </a:rPr>
              <a:t> edição</a:t>
            </a:r>
          </a:p>
          <a:p>
            <a:pPr marL="179388" lvl="1" indent="-171450" algn="just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2, Introdução aos aplicativos Java</a:t>
            </a:r>
          </a:p>
          <a:p>
            <a:pPr marL="179388" lvl="1" indent="-171450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4 – Instruções de Controle: Parte I</a:t>
            </a:r>
          </a:p>
          <a:p>
            <a:pPr lvl="1">
              <a:lnSpc>
                <a:spcPct val="150000"/>
              </a:lnSpc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rgbClr val="ED145B"/>
                </a:solidFill>
                <a:latin typeface="Gotham HTF Light" pitchFamily="50" charset="0"/>
              </a:rPr>
              <a:t>Java 8 - Ensino Didático</a:t>
            </a:r>
          </a:p>
          <a:p>
            <a:pPr marL="179388" lvl="1" indent="-171450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Capítulo 4 - Operações Matemáticas e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 marL="179388" lvl="1" indent="-171450">
              <a:lnSpc>
                <a:spcPct val="150000"/>
              </a:lnSpc>
              <a:buClr>
                <a:srgbClr val="ED145B"/>
              </a:buClr>
              <a:buFont typeface="Arial" panose="020B0604020202020204" pitchFamily="34" charset="0"/>
              <a:buChar char="•"/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4.2 Operações com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Strings</a:t>
            </a: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endParaRPr lang="pt-BR" sz="1050" dirty="0">
              <a:solidFill>
                <a:schemeClr val="tx1">
                  <a:lumMod val="65000"/>
                  <a:lumOff val="35000"/>
                </a:schemeClr>
              </a:solidFill>
              <a:latin typeface="Gotham HTF Light" pitchFamily="50" charset="0"/>
            </a:endParaRP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Mais informações e a lista completa dos métodos para manipulação de </a:t>
            </a:r>
            <a:r>
              <a:rPr lang="pt-BR" sz="105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Strings</a:t>
            </a:r>
            <a:r>
              <a:rPr lang="pt-BR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</a:rPr>
              <a:t> podem ser obtidas em:</a:t>
            </a:r>
          </a:p>
          <a:p>
            <a:pPr>
              <a:lnSpc>
                <a:spcPct val="150000"/>
              </a:lnSpc>
              <a:defRPr/>
            </a:pPr>
            <a:r>
              <a:rPr lang="pt-BR" sz="1050" dirty="0">
                <a:solidFill>
                  <a:srgbClr val="ED145B"/>
                </a:solidFill>
                <a:latin typeface="Gotham HTF Light" pitchFamily="50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https://docs.oracle.com/javase/7/docs/api/java/lang/String.html</a:t>
            </a:r>
            <a:endParaRPr lang="pt-BR" sz="1200" dirty="0">
              <a:solidFill>
                <a:srgbClr val="ED145B"/>
              </a:solidFill>
              <a:latin typeface="Gotham HTF Light" pitchFamily="50" charset="0"/>
              <a:cs typeface="Roboto Light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E9DEA49-85A5-4D30-A80C-08903984A5D0}"/>
              </a:ext>
            </a:extLst>
          </p:cNvPr>
          <p:cNvGrpSpPr/>
          <p:nvPr/>
        </p:nvGrpSpPr>
        <p:grpSpPr>
          <a:xfrm>
            <a:off x="828490" y="1010264"/>
            <a:ext cx="3460902" cy="3487993"/>
            <a:chOff x="344951" y="925105"/>
            <a:chExt cx="4155631" cy="4188161"/>
          </a:xfrm>
        </p:grpSpPr>
        <p:pic>
          <p:nvPicPr>
            <p:cNvPr id="7" name="Picture 3" descr="caomputador.png">
              <a:extLst>
                <a:ext uri="{FF2B5EF4-FFF2-40B4-BE49-F238E27FC236}">
                  <a16:creationId xmlns:a16="http://schemas.microsoft.com/office/drawing/2014/main" id="{13D7A116-1716-480E-8B3C-7AAF50748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9463" y="925105"/>
              <a:ext cx="3062891" cy="2733630"/>
            </a:xfrm>
            <a:prstGeom prst="rect">
              <a:avLst/>
            </a:prstGeom>
          </p:spPr>
        </p:pic>
        <p:pic>
          <p:nvPicPr>
            <p:cNvPr id="9" name="Picture 4" descr="chicara.png">
              <a:extLst>
                <a:ext uri="{FF2B5EF4-FFF2-40B4-BE49-F238E27FC236}">
                  <a16:creationId xmlns:a16="http://schemas.microsoft.com/office/drawing/2014/main" id="{30331B6A-E3AE-4134-AB23-347A4074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276259">
              <a:off x="2941023" y="2380297"/>
              <a:ext cx="1559559" cy="1650015"/>
            </a:xfrm>
            <a:prstGeom prst="rect">
              <a:avLst/>
            </a:prstGeom>
          </p:spPr>
        </p:pic>
        <p:pic>
          <p:nvPicPr>
            <p:cNvPr id="10" name="Picture 6" descr="livros.png">
              <a:extLst>
                <a:ext uri="{FF2B5EF4-FFF2-40B4-BE49-F238E27FC236}">
                  <a16:creationId xmlns:a16="http://schemas.microsoft.com/office/drawing/2014/main" id="{265F6915-3435-4375-91B0-1F1431CFD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87626">
              <a:off x="344951" y="3412331"/>
              <a:ext cx="2064241" cy="1700935"/>
            </a:xfrm>
            <a:prstGeom prst="rect">
              <a:avLst/>
            </a:prstGeom>
          </p:spPr>
        </p:pic>
      </p:grpSp>
      <p:sp>
        <p:nvSpPr>
          <p:cNvPr id="12" name="TextBox 59">
            <a:extLst>
              <a:ext uri="{FF2B5EF4-FFF2-40B4-BE49-F238E27FC236}">
                <a16:creationId xmlns:a16="http://schemas.microsoft.com/office/drawing/2014/main" id="{0E988961-634F-4D72-88F7-034BFAC9193E}"/>
              </a:ext>
            </a:extLst>
          </p:cNvPr>
          <p:cNvSpPr txBox="1"/>
          <p:nvPr/>
        </p:nvSpPr>
        <p:spPr>
          <a:xfrm>
            <a:off x="936052" y="555773"/>
            <a:ext cx="682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REFERÊNCIAS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Light"/>
              </a:rPr>
              <a:t>BIBLIOGRÁFICAS</a:t>
            </a:r>
          </a:p>
        </p:txBody>
      </p:sp>
    </p:spTree>
    <p:extLst>
      <p:ext uri="{BB962C8B-B14F-4D97-AF65-F5344CB8AC3E}">
        <p14:creationId xmlns:p14="http://schemas.microsoft.com/office/powerpoint/2010/main" val="1291302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28646" y="3996024"/>
            <a:ext cx="4686710" cy="553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Copyright </a:t>
            </a:r>
            <a:r>
              <a:rPr lang="de-DE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© 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2020 | Professor (a) </a:t>
            </a:r>
            <a:r>
              <a:rPr lang="pt-B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Prof. Humberto Delgado de Sousa</a:t>
            </a:r>
          </a:p>
          <a:p>
            <a:pPr algn="ctr">
              <a:lnSpc>
                <a:spcPct val="150000"/>
              </a:lnSpc>
            </a:pP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Todos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direitos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reservados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Reprodução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divulgação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total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ou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parcial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deste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documento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é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expressamente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proibido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sem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consentimento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formal,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por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 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escrito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, do professor/</a:t>
            </a:r>
            <a:r>
              <a:rPr lang="en-US" sz="7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autor</a:t>
            </a:r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Roboto Light"/>
              </a:rPr>
              <a:t>.</a:t>
            </a:r>
          </a:p>
        </p:txBody>
      </p:sp>
      <p:sp>
        <p:nvSpPr>
          <p:cNvPr id="28" name="CaixaDeTexto 7"/>
          <p:cNvSpPr txBox="1">
            <a:spLocks noChangeArrowheads="1"/>
          </p:cNvSpPr>
          <p:nvPr/>
        </p:nvSpPr>
        <p:spPr bwMode="auto">
          <a:xfrm>
            <a:off x="3804365" y="2532886"/>
            <a:ext cx="3039347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>
              <a:defRPr sz="28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>
              <a:defRPr sz="24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r>
              <a:rPr lang="pt-B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 pitchFamily="50" charset="0"/>
                <a:cs typeface="Gotham HTF Book" charset="0"/>
              </a:rPr>
              <a:t>professorhumbertodelgado@gmail.com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161309" y="1638198"/>
            <a:ext cx="482138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solidFill>
                  <a:srgbClr val="ED145B"/>
                </a:solidFill>
                <a:latin typeface="Gotham HTF Medium" pitchFamily="50" charset="0"/>
                <a:cs typeface="Gotham HTF Light"/>
              </a:rPr>
              <a:t>OBRIGADO</a:t>
            </a:r>
          </a:p>
        </p:txBody>
      </p:sp>
      <p:pic>
        <p:nvPicPr>
          <p:cNvPr id="13" name="Picture 22">
            <a:extLst>
              <a:ext uri="{FF2B5EF4-FFF2-40B4-BE49-F238E27FC236}">
                <a16:creationId xmlns:a16="http://schemas.microsoft.com/office/drawing/2014/main" id="{218783DD-5EA4-47B1-9A63-A5DE04623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97645" y="2580336"/>
            <a:ext cx="268759" cy="19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6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9">
            <a:extLst>
              <a:ext uri="{FF2B5EF4-FFF2-40B4-BE49-F238E27FC236}">
                <a16:creationId xmlns:a16="http://schemas.microsoft.com/office/drawing/2014/main" id="{6A207650-348D-4127-BEB0-74DB8AB3C657}"/>
              </a:ext>
            </a:extLst>
          </p:cNvPr>
          <p:cNvSpPr txBox="1"/>
          <p:nvPr/>
        </p:nvSpPr>
        <p:spPr>
          <a:xfrm>
            <a:off x="936051" y="555773"/>
            <a:ext cx="727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>
                    <a:lumMod val="65000"/>
                    <a:lumOff val="35000"/>
                  </a:schemeClr>
                </a:solidFill>
                <a:latin typeface="Gotham HTF Light"/>
                <a:cs typeface="Gotham HTF Light"/>
              </a:rPr>
              <a:t>A PARTIR </a:t>
            </a:r>
            <a:r>
              <a:rPr lang="pt-BR" dirty="0">
                <a:solidFill>
                  <a:srgbClr val="ED145B"/>
                </a:solidFill>
                <a:latin typeface="Gotham HTF" pitchFamily="50" charset="0"/>
                <a:cs typeface="Gotham HTF Bold"/>
              </a:rPr>
              <a:t>DE AGORA</a:t>
            </a:r>
            <a:endParaRPr lang="pt-BR" dirty="0">
              <a:solidFill>
                <a:srgbClr val="ED145B"/>
              </a:solidFill>
              <a:latin typeface="Gotham HTF" pitchFamily="50" charset="0"/>
              <a:cs typeface="Gotham HTF Light"/>
            </a:endParaRPr>
          </a:p>
        </p:txBody>
      </p:sp>
      <p:pic>
        <p:nvPicPr>
          <p:cNvPr id="1026" name="Picture 2" descr="http://www.eupodiatamatando.com/wp-content/uploads/2007/11/aprenda_java_com_o_bope.png">
            <a:extLst>
              <a:ext uri="{FF2B5EF4-FFF2-40B4-BE49-F238E27FC236}">
                <a16:creationId xmlns:a16="http://schemas.microsoft.com/office/drawing/2014/main" id="{A45D5662-255B-4C10-B791-D4EE2F287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09"/>
          <a:stretch/>
        </p:blipFill>
        <p:spPr bwMode="auto">
          <a:xfrm>
            <a:off x="2483909" y="1184319"/>
            <a:ext cx="4176181" cy="337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68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>
        <a:normAutofit fontScale="92500"/>
      </a:bodyPr>
      <a:lstStyle>
        <a:defPPr marL="0" indent="0" algn="l">
          <a:lnSpc>
            <a:spcPct val="150000"/>
          </a:lnSpc>
          <a:spcBef>
            <a:spcPct val="30000"/>
          </a:spcBef>
          <a:buClr>
            <a:schemeClr val="bg2"/>
          </a:buClr>
          <a:buNone/>
          <a:defRPr sz="1100" dirty="0">
            <a:solidFill>
              <a:schemeClr val="tx1">
                <a:lumMod val="65000"/>
                <a:lumOff val="35000"/>
              </a:schemeClr>
            </a:solidFill>
            <a:latin typeface="Gotham HTF Light" pitchFamily="50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1937</TotalTime>
  <Words>5440</Words>
  <Application>Microsoft Office PowerPoint</Application>
  <PresentationFormat>Personalizar</PresentationFormat>
  <Paragraphs>743</Paragraphs>
  <Slides>83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83</vt:i4>
      </vt:variant>
    </vt:vector>
  </HeadingPairs>
  <TitlesOfParts>
    <vt:vector size="93" baseType="lpstr">
      <vt:lpstr>Arial</vt:lpstr>
      <vt:lpstr>Calibri</vt:lpstr>
      <vt:lpstr>Calibri Light</vt:lpstr>
      <vt:lpstr>Courier New</vt:lpstr>
      <vt:lpstr>Gotham HTF</vt:lpstr>
      <vt:lpstr>Gotham HTF Light</vt:lpstr>
      <vt:lpstr>Gotham HTF Medium</vt:lpstr>
      <vt:lpstr>Symbol</vt:lpstr>
      <vt:lpstr>Personalizar design</vt:lpstr>
      <vt:lpstr>1_Office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Adriano</dc:creator>
  <cp:lastModifiedBy>Bruno Melniski</cp:lastModifiedBy>
  <cp:revision>116</cp:revision>
  <dcterms:created xsi:type="dcterms:W3CDTF">2019-02-15T12:16:11Z</dcterms:created>
  <dcterms:modified xsi:type="dcterms:W3CDTF">2021-01-26T20:14:27Z</dcterms:modified>
</cp:coreProperties>
</file>